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handoutMasterIdLst>
    <p:handoutMasterId r:id="rId34"/>
  </p:handoutMasterIdLst>
  <p:sldIdLst>
    <p:sldId id="281" r:id="rId5"/>
    <p:sldId id="284" r:id="rId6"/>
    <p:sldId id="280" r:id="rId7"/>
    <p:sldId id="261" r:id="rId8"/>
    <p:sldId id="279" r:id="rId9"/>
    <p:sldId id="293" r:id="rId10"/>
    <p:sldId id="304" r:id="rId11"/>
    <p:sldId id="277" r:id="rId12"/>
    <p:sldId id="300" r:id="rId13"/>
    <p:sldId id="301" r:id="rId14"/>
    <p:sldId id="302" r:id="rId15"/>
    <p:sldId id="303" r:id="rId16"/>
    <p:sldId id="294" r:id="rId17"/>
    <p:sldId id="295" r:id="rId18"/>
    <p:sldId id="296" r:id="rId19"/>
    <p:sldId id="297" r:id="rId20"/>
    <p:sldId id="298" r:id="rId21"/>
    <p:sldId id="299" r:id="rId22"/>
    <p:sldId id="305" r:id="rId23"/>
    <p:sldId id="306" r:id="rId24"/>
    <p:sldId id="307" r:id="rId25"/>
    <p:sldId id="308" r:id="rId26"/>
    <p:sldId id="309" r:id="rId27"/>
    <p:sldId id="310" r:id="rId28"/>
    <p:sldId id="313" r:id="rId29"/>
    <p:sldId id="311" r:id="rId30"/>
    <p:sldId id="312" r:id="rId31"/>
    <p:sldId id="28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501EEC-4593-4FA6-BD63-088018C73901}" v="16" dt="2024-04-22T00:26:39.508"/>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0" autoAdjust="0"/>
    <p:restoredTop sz="94879" autoAdjust="0"/>
  </p:normalViewPr>
  <p:slideViewPr>
    <p:cSldViewPr snapToGrid="0">
      <p:cViewPr varScale="1">
        <p:scale>
          <a:sx n="154" d="100"/>
          <a:sy n="154" d="100"/>
        </p:scale>
        <p:origin x="420" y="13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ssa, Joseph" userId="dbd7be68-4054-48f3-8f69-daa7f2b44060" providerId="ADAL" clId="{BB501EEC-4593-4FA6-BD63-088018C73901}"/>
    <pc:docChg chg="custSel addSld delSld modSld sldOrd">
      <pc:chgData name="Massa, Joseph" userId="dbd7be68-4054-48f3-8f69-daa7f2b44060" providerId="ADAL" clId="{BB501EEC-4593-4FA6-BD63-088018C73901}" dt="2024-04-22T00:27:13.547" v="11884" actId="6549"/>
      <pc:docMkLst>
        <pc:docMk/>
      </pc:docMkLst>
      <pc:sldChg chg="del">
        <pc:chgData name="Massa, Joseph" userId="dbd7be68-4054-48f3-8f69-daa7f2b44060" providerId="ADAL" clId="{BB501EEC-4593-4FA6-BD63-088018C73901}" dt="2024-04-22T00:15:17.763" v="11725" actId="47"/>
        <pc:sldMkLst>
          <pc:docMk/>
          <pc:sldMk cId="729609147" sldId="265"/>
        </pc:sldMkLst>
      </pc:sldChg>
      <pc:sldChg chg="del">
        <pc:chgData name="Massa, Joseph" userId="dbd7be68-4054-48f3-8f69-daa7f2b44060" providerId="ADAL" clId="{BB501EEC-4593-4FA6-BD63-088018C73901}" dt="2024-04-22T00:15:17.763" v="11725" actId="47"/>
        <pc:sldMkLst>
          <pc:docMk/>
          <pc:sldMk cId="643777997" sldId="266"/>
        </pc:sldMkLst>
      </pc:sldChg>
      <pc:sldChg chg="del">
        <pc:chgData name="Massa, Joseph" userId="dbd7be68-4054-48f3-8f69-daa7f2b44060" providerId="ADAL" clId="{BB501EEC-4593-4FA6-BD63-088018C73901}" dt="2024-04-22T00:15:17.763" v="11725" actId="47"/>
        <pc:sldMkLst>
          <pc:docMk/>
          <pc:sldMk cId="4259977132" sldId="268"/>
        </pc:sldMkLst>
      </pc:sldChg>
      <pc:sldChg chg="del">
        <pc:chgData name="Massa, Joseph" userId="dbd7be68-4054-48f3-8f69-daa7f2b44060" providerId="ADAL" clId="{BB501EEC-4593-4FA6-BD63-088018C73901}" dt="2024-04-22T00:15:17.763" v="11725" actId="47"/>
        <pc:sldMkLst>
          <pc:docMk/>
          <pc:sldMk cId="1679936628" sldId="273"/>
        </pc:sldMkLst>
      </pc:sldChg>
      <pc:sldChg chg="modSp mod ord">
        <pc:chgData name="Massa, Joseph" userId="dbd7be68-4054-48f3-8f69-daa7f2b44060" providerId="ADAL" clId="{BB501EEC-4593-4FA6-BD63-088018C73901}" dt="2024-04-22T00:25:35.752" v="11843"/>
        <pc:sldMkLst>
          <pc:docMk/>
          <pc:sldMk cId="1649597717" sldId="277"/>
        </pc:sldMkLst>
        <pc:spChg chg="mod">
          <ac:chgData name="Massa, Joseph" userId="dbd7be68-4054-48f3-8f69-daa7f2b44060" providerId="ADAL" clId="{BB501EEC-4593-4FA6-BD63-088018C73901}" dt="2024-04-21T22:57:52.220" v="3070" actId="20577"/>
          <ac:spMkLst>
            <pc:docMk/>
            <pc:sldMk cId="1649597717" sldId="277"/>
            <ac:spMk id="2" creationId="{338A15DE-D135-0710-9984-A0A55E960CB0}"/>
          </ac:spMkLst>
        </pc:spChg>
        <pc:spChg chg="mod">
          <ac:chgData name="Massa, Joseph" userId="dbd7be68-4054-48f3-8f69-daa7f2b44060" providerId="ADAL" clId="{BB501EEC-4593-4FA6-BD63-088018C73901}" dt="2024-04-21T23:34:00.719" v="7163" actId="20577"/>
          <ac:spMkLst>
            <pc:docMk/>
            <pc:sldMk cId="1649597717" sldId="277"/>
            <ac:spMk id="3" creationId="{ECC8AA23-D8D0-93BE-5C5F-103A750B0D2F}"/>
          </ac:spMkLst>
        </pc:spChg>
      </pc:sldChg>
      <pc:sldChg chg="modSp mod">
        <pc:chgData name="Massa, Joseph" userId="dbd7be68-4054-48f3-8f69-daa7f2b44060" providerId="ADAL" clId="{BB501EEC-4593-4FA6-BD63-088018C73901}" dt="2024-04-22T00:19:29.750" v="11802" actId="20577"/>
        <pc:sldMkLst>
          <pc:docMk/>
          <pc:sldMk cId="2243159397" sldId="279"/>
        </pc:sldMkLst>
        <pc:spChg chg="mod">
          <ac:chgData name="Massa, Joseph" userId="dbd7be68-4054-48f3-8f69-daa7f2b44060" providerId="ADAL" clId="{BB501EEC-4593-4FA6-BD63-088018C73901}" dt="2024-04-22T00:19:29.750" v="11802" actId="20577"/>
          <ac:spMkLst>
            <pc:docMk/>
            <pc:sldMk cId="2243159397" sldId="279"/>
            <ac:spMk id="2" creationId="{47A9874B-BCA9-8420-1595-EDD1865A099A}"/>
          </ac:spMkLst>
        </pc:spChg>
      </pc:sldChg>
      <pc:sldChg chg="modSp mod">
        <pc:chgData name="Massa, Joseph" userId="dbd7be68-4054-48f3-8f69-daa7f2b44060" providerId="ADAL" clId="{BB501EEC-4593-4FA6-BD63-088018C73901}" dt="2024-04-22T00:17:18.702" v="11794" actId="6549"/>
        <pc:sldMkLst>
          <pc:docMk/>
          <pc:sldMk cId="639264769" sldId="281"/>
        </pc:sldMkLst>
        <pc:spChg chg="mod">
          <ac:chgData name="Massa, Joseph" userId="dbd7be68-4054-48f3-8f69-daa7f2b44060" providerId="ADAL" clId="{BB501EEC-4593-4FA6-BD63-088018C73901}" dt="2024-04-22T00:17:18.702" v="11794" actId="6549"/>
          <ac:spMkLst>
            <pc:docMk/>
            <pc:sldMk cId="639264769" sldId="281"/>
            <ac:spMk id="6" creationId="{F20A922B-22EC-7FD8-FA8C-2FFAC558BD66}"/>
          </ac:spMkLst>
        </pc:spChg>
      </pc:sldChg>
      <pc:sldChg chg="modSp mod">
        <pc:chgData name="Massa, Joseph" userId="dbd7be68-4054-48f3-8f69-daa7f2b44060" providerId="ADAL" clId="{BB501EEC-4593-4FA6-BD63-088018C73901}" dt="2024-04-22T00:15:48.918" v="11789" actId="6549"/>
        <pc:sldMkLst>
          <pc:docMk/>
          <pc:sldMk cId="2184472291" sldId="282"/>
        </pc:sldMkLst>
        <pc:spChg chg="mod">
          <ac:chgData name="Massa, Joseph" userId="dbd7be68-4054-48f3-8f69-daa7f2b44060" providerId="ADAL" clId="{BB501EEC-4593-4FA6-BD63-088018C73901}" dt="2024-04-22T00:15:48.918" v="11789" actId="6549"/>
          <ac:spMkLst>
            <pc:docMk/>
            <pc:sldMk cId="2184472291" sldId="282"/>
            <ac:spMk id="8" creationId="{86613063-168A-02B8-4326-BB842F3B83E2}"/>
          </ac:spMkLst>
        </pc:spChg>
      </pc:sldChg>
      <pc:sldChg chg="modSp mod">
        <pc:chgData name="Massa, Joseph" userId="dbd7be68-4054-48f3-8f69-daa7f2b44060" providerId="ADAL" clId="{BB501EEC-4593-4FA6-BD63-088018C73901}" dt="2024-04-22T00:27:13.547" v="11884" actId="6549"/>
        <pc:sldMkLst>
          <pc:docMk/>
          <pc:sldMk cId="1672017990" sldId="284"/>
        </pc:sldMkLst>
        <pc:spChg chg="mod">
          <ac:chgData name="Massa, Joseph" userId="dbd7be68-4054-48f3-8f69-daa7f2b44060" providerId="ADAL" clId="{BB501EEC-4593-4FA6-BD63-088018C73901}" dt="2024-04-22T00:27:13.547" v="11884" actId="6549"/>
          <ac:spMkLst>
            <pc:docMk/>
            <pc:sldMk cId="1672017990" sldId="284"/>
            <ac:spMk id="3" creationId="{992EC4A8-49EE-CF82-CFDC-BA9308ED0D65}"/>
          </ac:spMkLst>
        </pc:spChg>
      </pc:sldChg>
      <pc:sldChg chg="del">
        <pc:chgData name="Massa, Joseph" userId="dbd7be68-4054-48f3-8f69-daa7f2b44060" providerId="ADAL" clId="{BB501EEC-4593-4FA6-BD63-088018C73901}" dt="2024-04-22T00:15:17.763" v="11725" actId="47"/>
        <pc:sldMkLst>
          <pc:docMk/>
          <pc:sldMk cId="4233691277" sldId="292"/>
        </pc:sldMkLst>
      </pc:sldChg>
      <pc:sldChg chg="modSp add mod ord">
        <pc:chgData name="Massa, Joseph" userId="dbd7be68-4054-48f3-8f69-daa7f2b44060" providerId="ADAL" clId="{BB501EEC-4593-4FA6-BD63-088018C73901}" dt="2024-04-21T22:39:22.745" v="16" actId="20577"/>
        <pc:sldMkLst>
          <pc:docMk/>
          <pc:sldMk cId="1079806136" sldId="294"/>
        </pc:sldMkLst>
        <pc:spChg chg="mod">
          <ac:chgData name="Massa, Joseph" userId="dbd7be68-4054-48f3-8f69-daa7f2b44060" providerId="ADAL" clId="{BB501EEC-4593-4FA6-BD63-088018C73901}" dt="2024-04-21T22:39:22.745" v="16" actId="20577"/>
          <ac:spMkLst>
            <pc:docMk/>
            <pc:sldMk cId="1079806136" sldId="294"/>
            <ac:spMk id="3" creationId="{B2F3FA79-DE26-1F2A-0CF7-5671B73C8B6F}"/>
          </ac:spMkLst>
        </pc:spChg>
      </pc:sldChg>
      <pc:sldChg chg="modSp add mod ord">
        <pc:chgData name="Massa, Joseph" userId="dbd7be68-4054-48f3-8f69-daa7f2b44060" providerId="ADAL" clId="{BB501EEC-4593-4FA6-BD63-088018C73901}" dt="2024-04-22T00:24:29.711" v="11841" actId="6549"/>
        <pc:sldMkLst>
          <pc:docMk/>
          <pc:sldMk cId="2350337296" sldId="295"/>
        </pc:sldMkLst>
        <pc:spChg chg="mod">
          <ac:chgData name="Massa, Joseph" userId="dbd7be68-4054-48f3-8f69-daa7f2b44060" providerId="ADAL" clId="{BB501EEC-4593-4FA6-BD63-088018C73901}" dt="2024-04-21T22:39:42.123" v="33" actId="20577"/>
          <ac:spMkLst>
            <pc:docMk/>
            <pc:sldMk cId="2350337296" sldId="295"/>
            <ac:spMk id="2" creationId="{9635F5E3-2B1C-7C0A-8581-67A9052D13AA}"/>
          </ac:spMkLst>
        </pc:spChg>
        <pc:spChg chg="mod">
          <ac:chgData name="Massa, Joseph" userId="dbd7be68-4054-48f3-8f69-daa7f2b44060" providerId="ADAL" clId="{BB501EEC-4593-4FA6-BD63-088018C73901}" dt="2024-04-22T00:24:29.711" v="11841" actId="6549"/>
          <ac:spMkLst>
            <pc:docMk/>
            <pc:sldMk cId="2350337296" sldId="295"/>
            <ac:spMk id="3" creationId="{A6A33159-D030-2F82-A142-F75940728319}"/>
          </ac:spMkLst>
        </pc:spChg>
      </pc:sldChg>
      <pc:sldChg chg="addSp delSp modSp add mod ord">
        <pc:chgData name="Massa, Joseph" userId="dbd7be68-4054-48f3-8f69-daa7f2b44060" providerId="ADAL" clId="{BB501EEC-4593-4FA6-BD63-088018C73901}" dt="2024-04-22T00:20:19.563" v="11808" actId="255"/>
        <pc:sldMkLst>
          <pc:docMk/>
          <pc:sldMk cId="3528768103" sldId="296"/>
        </pc:sldMkLst>
        <pc:spChg chg="mod">
          <ac:chgData name="Massa, Joseph" userId="dbd7be68-4054-48f3-8f69-daa7f2b44060" providerId="ADAL" clId="{BB501EEC-4593-4FA6-BD63-088018C73901}" dt="2024-04-22T00:20:19.563" v="11808" actId="255"/>
          <ac:spMkLst>
            <pc:docMk/>
            <pc:sldMk cId="3528768103" sldId="296"/>
            <ac:spMk id="2" creationId="{47A9874B-BCA9-8420-1595-EDD1865A099A}"/>
          </ac:spMkLst>
        </pc:spChg>
        <pc:spChg chg="mod">
          <ac:chgData name="Massa, Joseph" userId="dbd7be68-4054-48f3-8f69-daa7f2b44060" providerId="ADAL" clId="{BB501EEC-4593-4FA6-BD63-088018C73901}" dt="2024-04-21T22:45:18.218" v="927" actId="20577"/>
          <ac:spMkLst>
            <pc:docMk/>
            <pc:sldMk cId="3528768103" sldId="296"/>
            <ac:spMk id="3" creationId="{68A5FD2B-E3E5-1C2B-0151-21F216B14A33}"/>
          </ac:spMkLst>
        </pc:spChg>
        <pc:spChg chg="del mod">
          <ac:chgData name="Massa, Joseph" userId="dbd7be68-4054-48f3-8f69-daa7f2b44060" providerId="ADAL" clId="{BB501EEC-4593-4FA6-BD63-088018C73901}" dt="2024-04-21T22:42:11" v="496" actId="478"/>
          <ac:spMkLst>
            <pc:docMk/>
            <pc:sldMk cId="3528768103" sldId="296"/>
            <ac:spMk id="4" creationId="{ACFBB810-3430-2C29-1AA0-9744AA0A1AA3}"/>
          </ac:spMkLst>
        </pc:spChg>
        <pc:spChg chg="add del mod">
          <ac:chgData name="Massa, Joseph" userId="dbd7be68-4054-48f3-8f69-daa7f2b44060" providerId="ADAL" clId="{BB501EEC-4593-4FA6-BD63-088018C73901}" dt="2024-04-21T22:42:14.808" v="497" actId="478"/>
          <ac:spMkLst>
            <pc:docMk/>
            <pc:sldMk cId="3528768103" sldId="296"/>
            <ac:spMk id="7" creationId="{E1D285B5-F8B5-7355-A664-7C7B548E0C21}"/>
          </ac:spMkLst>
        </pc:spChg>
      </pc:sldChg>
      <pc:sldChg chg="modSp add mod">
        <pc:chgData name="Massa, Joseph" userId="dbd7be68-4054-48f3-8f69-daa7f2b44060" providerId="ADAL" clId="{BB501EEC-4593-4FA6-BD63-088018C73901}" dt="2024-04-22T00:20:42.241" v="11810" actId="255"/>
        <pc:sldMkLst>
          <pc:docMk/>
          <pc:sldMk cId="1607474833" sldId="297"/>
        </pc:sldMkLst>
        <pc:spChg chg="mod">
          <ac:chgData name="Massa, Joseph" userId="dbd7be68-4054-48f3-8f69-daa7f2b44060" providerId="ADAL" clId="{BB501EEC-4593-4FA6-BD63-088018C73901}" dt="2024-04-22T00:20:42.241" v="11810" actId="255"/>
          <ac:spMkLst>
            <pc:docMk/>
            <pc:sldMk cId="1607474833" sldId="297"/>
            <ac:spMk id="2" creationId="{47A9874B-BCA9-8420-1595-EDD1865A099A}"/>
          </ac:spMkLst>
        </pc:spChg>
        <pc:spChg chg="mod">
          <ac:chgData name="Massa, Joseph" userId="dbd7be68-4054-48f3-8f69-daa7f2b44060" providerId="ADAL" clId="{BB501EEC-4593-4FA6-BD63-088018C73901}" dt="2024-04-21T22:48:54.078" v="1469" actId="20577"/>
          <ac:spMkLst>
            <pc:docMk/>
            <pc:sldMk cId="1607474833" sldId="297"/>
            <ac:spMk id="3" creationId="{68A5FD2B-E3E5-1C2B-0151-21F216B14A33}"/>
          </ac:spMkLst>
        </pc:spChg>
      </pc:sldChg>
      <pc:sldChg chg="modSp add mod">
        <pc:chgData name="Massa, Joseph" userId="dbd7be68-4054-48f3-8f69-daa7f2b44060" providerId="ADAL" clId="{BB501EEC-4593-4FA6-BD63-088018C73901}" dt="2024-04-22T00:21:03.915" v="11812" actId="255"/>
        <pc:sldMkLst>
          <pc:docMk/>
          <pc:sldMk cId="166778352" sldId="298"/>
        </pc:sldMkLst>
        <pc:spChg chg="mod">
          <ac:chgData name="Massa, Joseph" userId="dbd7be68-4054-48f3-8f69-daa7f2b44060" providerId="ADAL" clId="{BB501EEC-4593-4FA6-BD63-088018C73901}" dt="2024-04-22T00:21:03.915" v="11812" actId="255"/>
          <ac:spMkLst>
            <pc:docMk/>
            <pc:sldMk cId="166778352" sldId="298"/>
            <ac:spMk id="2" creationId="{47A9874B-BCA9-8420-1595-EDD1865A099A}"/>
          </ac:spMkLst>
        </pc:spChg>
        <pc:spChg chg="mod">
          <ac:chgData name="Massa, Joseph" userId="dbd7be68-4054-48f3-8f69-daa7f2b44060" providerId="ADAL" clId="{BB501EEC-4593-4FA6-BD63-088018C73901}" dt="2024-04-21T22:51:51.758" v="2146" actId="20577"/>
          <ac:spMkLst>
            <pc:docMk/>
            <pc:sldMk cId="166778352" sldId="298"/>
            <ac:spMk id="3" creationId="{68A5FD2B-E3E5-1C2B-0151-21F216B14A33}"/>
          </ac:spMkLst>
        </pc:spChg>
      </pc:sldChg>
      <pc:sldChg chg="modSp add mod">
        <pc:chgData name="Massa, Joseph" userId="dbd7be68-4054-48f3-8f69-daa7f2b44060" providerId="ADAL" clId="{BB501EEC-4593-4FA6-BD63-088018C73901}" dt="2024-04-22T00:21:17.871" v="11814" actId="255"/>
        <pc:sldMkLst>
          <pc:docMk/>
          <pc:sldMk cId="3323568896" sldId="299"/>
        </pc:sldMkLst>
        <pc:spChg chg="mod">
          <ac:chgData name="Massa, Joseph" userId="dbd7be68-4054-48f3-8f69-daa7f2b44060" providerId="ADAL" clId="{BB501EEC-4593-4FA6-BD63-088018C73901}" dt="2024-04-22T00:21:17.871" v="11814" actId="255"/>
          <ac:spMkLst>
            <pc:docMk/>
            <pc:sldMk cId="3323568896" sldId="299"/>
            <ac:spMk id="2" creationId="{47A9874B-BCA9-8420-1595-EDD1865A099A}"/>
          </ac:spMkLst>
        </pc:spChg>
        <pc:spChg chg="mod">
          <ac:chgData name="Massa, Joseph" userId="dbd7be68-4054-48f3-8f69-daa7f2b44060" providerId="ADAL" clId="{BB501EEC-4593-4FA6-BD63-088018C73901}" dt="2024-04-21T22:55:35.941" v="2875" actId="20577"/>
          <ac:spMkLst>
            <pc:docMk/>
            <pc:sldMk cId="3323568896" sldId="299"/>
            <ac:spMk id="3" creationId="{68A5FD2B-E3E5-1C2B-0151-21F216B14A33}"/>
          </ac:spMkLst>
        </pc:spChg>
      </pc:sldChg>
      <pc:sldChg chg="new del">
        <pc:chgData name="Massa, Joseph" userId="dbd7be68-4054-48f3-8f69-daa7f2b44060" providerId="ADAL" clId="{BB501EEC-4593-4FA6-BD63-088018C73901}" dt="2024-04-21T22:57:31.033" v="3044" actId="47"/>
        <pc:sldMkLst>
          <pc:docMk/>
          <pc:sldMk cId="1759804165" sldId="300"/>
        </pc:sldMkLst>
      </pc:sldChg>
      <pc:sldChg chg="modSp mod ord">
        <pc:chgData name="Massa, Joseph" userId="dbd7be68-4054-48f3-8f69-daa7f2b44060" providerId="ADAL" clId="{BB501EEC-4593-4FA6-BD63-088018C73901}" dt="2024-04-22T00:25:35.752" v="11843"/>
        <pc:sldMkLst>
          <pc:docMk/>
          <pc:sldMk cId="4033620559" sldId="300"/>
        </pc:sldMkLst>
        <pc:spChg chg="mod">
          <ac:chgData name="Massa, Joseph" userId="dbd7be68-4054-48f3-8f69-daa7f2b44060" providerId="ADAL" clId="{BB501EEC-4593-4FA6-BD63-088018C73901}" dt="2024-04-22T00:21:53.223" v="11820" actId="255"/>
          <ac:spMkLst>
            <pc:docMk/>
            <pc:sldMk cId="4033620559" sldId="300"/>
            <ac:spMk id="2" creationId="{47A9874B-BCA9-8420-1595-EDD1865A099A}"/>
          </ac:spMkLst>
        </pc:spChg>
        <pc:spChg chg="mod">
          <ac:chgData name="Massa, Joseph" userId="dbd7be68-4054-48f3-8f69-daa7f2b44060" providerId="ADAL" clId="{BB501EEC-4593-4FA6-BD63-088018C73901}" dt="2024-04-21T23:29:19.874" v="6628" actId="20577"/>
          <ac:spMkLst>
            <pc:docMk/>
            <pc:sldMk cId="4033620559" sldId="300"/>
            <ac:spMk id="3" creationId="{68A5FD2B-E3E5-1C2B-0151-21F216B14A33}"/>
          </ac:spMkLst>
        </pc:spChg>
      </pc:sldChg>
      <pc:sldChg chg="add del">
        <pc:chgData name="Massa, Joseph" userId="dbd7be68-4054-48f3-8f69-daa7f2b44060" providerId="ADAL" clId="{BB501EEC-4593-4FA6-BD63-088018C73901}" dt="2024-04-21T22:57:40.700" v="3045" actId="47"/>
        <pc:sldMkLst>
          <pc:docMk/>
          <pc:sldMk cId="2962585350" sldId="301"/>
        </pc:sldMkLst>
      </pc:sldChg>
      <pc:sldChg chg="modSp add mod ord">
        <pc:chgData name="Massa, Joseph" userId="dbd7be68-4054-48f3-8f69-daa7f2b44060" providerId="ADAL" clId="{BB501EEC-4593-4FA6-BD63-088018C73901}" dt="2024-04-22T00:25:35.752" v="11843"/>
        <pc:sldMkLst>
          <pc:docMk/>
          <pc:sldMk cId="3113762937" sldId="301"/>
        </pc:sldMkLst>
        <pc:spChg chg="mod">
          <ac:chgData name="Massa, Joseph" userId="dbd7be68-4054-48f3-8f69-daa7f2b44060" providerId="ADAL" clId="{BB501EEC-4593-4FA6-BD63-088018C73901}" dt="2024-04-22T00:22:11.179" v="11824" actId="255"/>
          <ac:spMkLst>
            <pc:docMk/>
            <pc:sldMk cId="3113762937" sldId="301"/>
            <ac:spMk id="2" creationId="{47A9874B-BCA9-8420-1595-EDD1865A099A}"/>
          </ac:spMkLst>
        </pc:spChg>
        <pc:spChg chg="mod">
          <ac:chgData name="Massa, Joseph" userId="dbd7be68-4054-48f3-8f69-daa7f2b44060" providerId="ADAL" clId="{BB501EEC-4593-4FA6-BD63-088018C73901}" dt="2024-04-21T23:29:00.956" v="6594" actId="20577"/>
          <ac:spMkLst>
            <pc:docMk/>
            <pc:sldMk cId="3113762937" sldId="301"/>
            <ac:spMk id="3" creationId="{68A5FD2B-E3E5-1C2B-0151-21F216B14A33}"/>
          </ac:spMkLst>
        </pc:spChg>
      </pc:sldChg>
      <pc:sldChg chg="modSp add mod ord">
        <pc:chgData name="Massa, Joseph" userId="dbd7be68-4054-48f3-8f69-daa7f2b44060" providerId="ADAL" clId="{BB501EEC-4593-4FA6-BD63-088018C73901}" dt="2024-04-22T00:25:35.752" v="11843"/>
        <pc:sldMkLst>
          <pc:docMk/>
          <pc:sldMk cId="2275100372" sldId="302"/>
        </pc:sldMkLst>
        <pc:spChg chg="mod">
          <ac:chgData name="Massa, Joseph" userId="dbd7be68-4054-48f3-8f69-daa7f2b44060" providerId="ADAL" clId="{BB501EEC-4593-4FA6-BD63-088018C73901}" dt="2024-04-22T00:22:28.633" v="11828" actId="255"/>
          <ac:spMkLst>
            <pc:docMk/>
            <pc:sldMk cId="2275100372" sldId="302"/>
            <ac:spMk id="2" creationId="{47A9874B-BCA9-8420-1595-EDD1865A099A}"/>
          </ac:spMkLst>
        </pc:spChg>
        <pc:spChg chg="mod">
          <ac:chgData name="Massa, Joseph" userId="dbd7be68-4054-48f3-8f69-daa7f2b44060" providerId="ADAL" clId="{BB501EEC-4593-4FA6-BD63-088018C73901}" dt="2024-04-21T23:28:35.244" v="6574" actId="255"/>
          <ac:spMkLst>
            <pc:docMk/>
            <pc:sldMk cId="2275100372" sldId="302"/>
            <ac:spMk id="3" creationId="{68A5FD2B-E3E5-1C2B-0151-21F216B14A33}"/>
          </ac:spMkLst>
        </pc:spChg>
      </pc:sldChg>
      <pc:sldChg chg="modSp add mod ord">
        <pc:chgData name="Massa, Joseph" userId="dbd7be68-4054-48f3-8f69-daa7f2b44060" providerId="ADAL" clId="{BB501EEC-4593-4FA6-BD63-088018C73901}" dt="2024-04-22T00:25:35.752" v="11843"/>
        <pc:sldMkLst>
          <pc:docMk/>
          <pc:sldMk cId="1159699292" sldId="303"/>
        </pc:sldMkLst>
        <pc:spChg chg="mod">
          <ac:chgData name="Massa, Joseph" userId="dbd7be68-4054-48f3-8f69-daa7f2b44060" providerId="ADAL" clId="{BB501EEC-4593-4FA6-BD63-088018C73901}" dt="2024-04-22T00:22:44.258" v="11832" actId="255"/>
          <ac:spMkLst>
            <pc:docMk/>
            <pc:sldMk cId="1159699292" sldId="303"/>
            <ac:spMk id="2" creationId="{47A9874B-BCA9-8420-1595-EDD1865A099A}"/>
          </ac:spMkLst>
        </pc:spChg>
        <pc:spChg chg="mod">
          <ac:chgData name="Massa, Joseph" userId="dbd7be68-4054-48f3-8f69-daa7f2b44060" providerId="ADAL" clId="{BB501EEC-4593-4FA6-BD63-088018C73901}" dt="2024-04-21T23:32:29.075" v="7030" actId="20577"/>
          <ac:spMkLst>
            <pc:docMk/>
            <pc:sldMk cId="1159699292" sldId="303"/>
            <ac:spMk id="3" creationId="{68A5FD2B-E3E5-1C2B-0151-21F216B14A33}"/>
          </ac:spMkLst>
        </pc:spChg>
      </pc:sldChg>
      <pc:sldChg chg="modSp add mod ord">
        <pc:chgData name="Massa, Joseph" userId="dbd7be68-4054-48f3-8f69-daa7f2b44060" providerId="ADAL" clId="{BB501EEC-4593-4FA6-BD63-088018C73901}" dt="2024-04-22T00:25:35.752" v="11843"/>
        <pc:sldMkLst>
          <pc:docMk/>
          <pc:sldMk cId="1936326588" sldId="304"/>
        </pc:sldMkLst>
        <pc:spChg chg="mod">
          <ac:chgData name="Massa, Joseph" userId="dbd7be68-4054-48f3-8f69-daa7f2b44060" providerId="ADAL" clId="{BB501EEC-4593-4FA6-BD63-088018C73901}" dt="2024-04-21T23:35:54.489" v="7195" actId="20577"/>
          <ac:spMkLst>
            <pc:docMk/>
            <pc:sldMk cId="1936326588" sldId="304"/>
            <ac:spMk id="3" creationId="{B2F3FA79-DE26-1F2A-0CF7-5671B73C8B6F}"/>
          </ac:spMkLst>
        </pc:spChg>
      </pc:sldChg>
      <pc:sldChg chg="modSp add mod">
        <pc:chgData name="Massa, Joseph" userId="dbd7be68-4054-48f3-8f69-daa7f2b44060" providerId="ADAL" clId="{BB501EEC-4593-4FA6-BD63-088018C73901}" dt="2024-04-21T23:36:16.286" v="7217" actId="20577"/>
        <pc:sldMkLst>
          <pc:docMk/>
          <pc:sldMk cId="1826854746" sldId="305"/>
        </pc:sldMkLst>
        <pc:spChg chg="mod">
          <ac:chgData name="Massa, Joseph" userId="dbd7be68-4054-48f3-8f69-daa7f2b44060" providerId="ADAL" clId="{BB501EEC-4593-4FA6-BD63-088018C73901}" dt="2024-04-21T23:36:16.286" v="7217" actId="20577"/>
          <ac:spMkLst>
            <pc:docMk/>
            <pc:sldMk cId="1826854746" sldId="305"/>
            <ac:spMk id="3" creationId="{B2F3FA79-DE26-1F2A-0CF7-5671B73C8B6F}"/>
          </ac:spMkLst>
        </pc:spChg>
      </pc:sldChg>
      <pc:sldChg chg="modSp add mod">
        <pc:chgData name="Massa, Joseph" userId="dbd7be68-4054-48f3-8f69-daa7f2b44060" providerId="ADAL" clId="{BB501EEC-4593-4FA6-BD63-088018C73901}" dt="2024-04-21T23:42:30.091" v="7975" actId="20577"/>
        <pc:sldMkLst>
          <pc:docMk/>
          <pc:sldMk cId="1971346172" sldId="306"/>
        </pc:sldMkLst>
        <pc:spChg chg="mod">
          <ac:chgData name="Massa, Joseph" userId="dbd7be68-4054-48f3-8f69-daa7f2b44060" providerId="ADAL" clId="{BB501EEC-4593-4FA6-BD63-088018C73901}" dt="2024-04-21T23:42:00.726" v="7909" actId="14100"/>
          <ac:spMkLst>
            <pc:docMk/>
            <pc:sldMk cId="1971346172" sldId="306"/>
            <ac:spMk id="2" creationId="{338A15DE-D135-0710-9984-A0A55E960CB0}"/>
          </ac:spMkLst>
        </pc:spChg>
        <pc:spChg chg="mod">
          <ac:chgData name="Massa, Joseph" userId="dbd7be68-4054-48f3-8f69-daa7f2b44060" providerId="ADAL" clId="{BB501EEC-4593-4FA6-BD63-088018C73901}" dt="2024-04-21T23:42:30.091" v="7975" actId="20577"/>
          <ac:spMkLst>
            <pc:docMk/>
            <pc:sldMk cId="1971346172" sldId="306"/>
            <ac:spMk id="3" creationId="{ECC8AA23-D8D0-93BE-5C5F-103A750B0D2F}"/>
          </ac:spMkLst>
        </pc:spChg>
      </pc:sldChg>
      <pc:sldChg chg="modSp add mod">
        <pc:chgData name="Massa, Joseph" userId="dbd7be68-4054-48f3-8f69-daa7f2b44060" providerId="ADAL" clId="{BB501EEC-4593-4FA6-BD63-088018C73901}" dt="2024-04-22T00:23:20.498" v="11836" actId="255"/>
        <pc:sldMkLst>
          <pc:docMk/>
          <pc:sldMk cId="2680926249" sldId="307"/>
        </pc:sldMkLst>
        <pc:spChg chg="mod">
          <ac:chgData name="Massa, Joseph" userId="dbd7be68-4054-48f3-8f69-daa7f2b44060" providerId="ADAL" clId="{BB501EEC-4593-4FA6-BD63-088018C73901}" dt="2024-04-22T00:23:20.498" v="11836" actId="255"/>
          <ac:spMkLst>
            <pc:docMk/>
            <pc:sldMk cId="2680926249" sldId="307"/>
            <ac:spMk id="2" creationId="{47A9874B-BCA9-8420-1595-EDD1865A099A}"/>
          </ac:spMkLst>
        </pc:spChg>
        <pc:spChg chg="mod">
          <ac:chgData name="Massa, Joseph" userId="dbd7be68-4054-48f3-8f69-daa7f2b44060" providerId="ADAL" clId="{BB501EEC-4593-4FA6-BD63-088018C73901}" dt="2024-04-21T23:45:48.867" v="8074" actId="12"/>
          <ac:spMkLst>
            <pc:docMk/>
            <pc:sldMk cId="2680926249" sldId="307"/>
            <ac:spMk id="3" creationId="{68A5FD2B-E3E5-1C2B-0151-21F216B14A33}"/>
          </ac:spMkLst>
        </pc:spChg>
        <pc:spChg chg="mod">
          <ac:chgData name="Massa, Joseph" userId="dbd7be68-4054-48f3-8f69-daa7f2b44060" providerId="ADAL" clId="{BB501EEC-4593-4FA6-BD63-088018C73901}" dt="2024-04-21T23:46:46.770" v="8086" actId="20577"/>
          <ac:spMkLst>
            <pc:docMk/>
            <pc:sldMk cId="2680926249" sldId="307"/>
            <ac:spMk id="4" creationId="{ACFBB810-3430-2C29-1AA0-9744AA0A1AA3}"/>
          </ac:spMkLst>
        </pc:spChg>
      </pc:sldChg>
      <pc:sldChg chg="modSp add mod">
        <pc:chgData name="Massa, Joseph" userId="dbd7be68-4054-48f3-8f69-daa7f2b44060" providerId="ADAL" clId="{BB501EEC-4593-4FA6-BD63-088018C73901}" dt="2024-04-21T23:53:06.849" v="9172" actId="20577"/>
        <pc:sldMkLst>
          <pc:docMk/>
          <pc:sldMk cId="2363052372" sldId="308"/>
        </pc:sldMkLst>
        <pc:spChg chg="mod">
          <ac:chgData name="Massa, Joseph" userId="dbd7be68-4054-48f3-8f69-daa7f2b44060" providerId="ADAL" clId="{BB501EEC-4593-4FA6-BD63-088018C73901}" dt="2024-04-21T23:53:06.849" v="9172" actId="20577"/>
          <ac:spMkLst>
            <pc:docMk/>
            <pc:sldMk cId="2363052372" sldId="308"/>
            <ac:spMk id="3" creationId="{ECC8AA23-D8D0-93BE-5C5F-103A750B0D2F}"/>
          </ac:spMkLst>
        </pc:spChg>
      </pc:sldChg>
      <pc:sldChg chg="modSp add mod">
        <pc:chgData name="Massa, Joseph" userId="dbd7be68-4054-48f3-8f69-daa7f2b44060" providerId="ADAL" clId="{BB501EEC-4593-4FA6-BD63-088018C73901}" dt="2024-04-22T00:26:16.153" v="11855" actId="20577"/>
        <pc:sldMkLst>
          <pc:docMk/>
          <pc:sldMk cId="188504557" sldId="309"/>
        </pc:sldMkLst>
        <pc:spChg chg="mod">
          <ac:chgData name="Massa, Joseph" userId="dbd7be68-4054-48f3-8f69-daa7f2b44060" providerId="ADAL" clId="{BB501EEC-4593-4FA6-BD63-088018C73901}" dt="2024-04-22T00:26:16.153" v="11855" actId="20577"/>
          <ac:spMkLst>
            <pc:docMk/>
            <pc:sldMk cId="188504557" sldId="309"/>
            <ac:spMk id="3" creationId="{B2F3FA79-DE26-1F2A-0CF7-5671B73C8B6F}"/>
          </ac:spMkLst>
        </pc:spChg>
      </pc:sldChg>
      <pc:sldChg chg="modSp add mod">
        <pc:chgData name="Massa, Joseph" userId="dbd7be68-4054-48f3-8f69-daa7f2b44060" providerId="ADAL" clId="{BB501EEC-4593-4FA6-BD63-088018C73901}" dt="2024-04-22T00:05:20.268" v="10698" actId="20577"/>
        <pc:sldMkLst>
          <pc:docMk/>
          <pc:sldMk cId="381757946" sldId="310"/>
        </pc:sldMkLst>
        <pc:spChg chg="mod">
          <ac:chgData name="Massa, Joseph" userId="dbd7be68-4054-48f3-8f69-daa7f2b44060" providerId="ADAL" clId="{BB501EEC-4593-4FA6-BD63-088018C73901}" dt="2024-04-21T23:54:35.947" v="9222" actId="20577"/>
          <ac:spMkLst>
            <pc:docMk/>
            <pc:sldMk cId="381757946" sldId="310"/>
            <ac:spMk id="2" creationId="{47A9874B-BCA9-8420-1595-EDD1865A099A}"/>
          </ac:spMkLst>
        </pc:spChg>
        <pc:spChg chg="mod">
          <ac:chgData name="Massa, Joseph" userId="dbd7be68-4054-48f3-8f69-daa7f2b44060" providerId="ADAL" clId="{BB501EEC-4593-4FA6-BD63-088018C73901}" dt="2024-04-22T00:05:20.268" v="10698" actId="20577"/>
          <ac:spMkLst>
            <pc:docMk/>
            <pc:sldMk cId="381757946" sldId="310"/>
            <ac:spMk id="3" creationId="{68A5FD2B-E3E5-1C2B-0151-21F216B14A33}"/>
          </ac:spMkLst>
        </pc:spChg>
      </pc:sldChg>
      <pc:sldChg chg="modSp add mod">
        <pc:chgData name="Massa, Joseph" userId="dbd7be68-4054-48f3-8f69-daa7f2b44060" providerId="ADAL" clId="{BB501EEC-4593-4FA6-BD63-088018C73901}" dt="2024-04-22T00:10:55.482" v="11573" actId="20577"/>
        <pc:sldMkLst>
          <pc:docMk/>
          <pc:sldMk cId="1611423429" sldId="311"/>
        </pc:sldMkLst>
        <pc:spChg chg="mod">
          <ac:chgData name="Massa, Joseph" userId="dbd7be68-4054-48f3-8f69-daa7f2b44060" providerId="ADAL" clId="{BB501EEC-4593-4FA6-BD63-088018C73901}" dt="2024-04-22T00:06:10.807" v="10709" actId="20577"/>
          <ac:spMkLst>
            <pc:docMk/>
            <pc:sldMk cId="1611423429" sldId="311"/>
            <ac:spMk id="2" creationId="{338A15DE-D135-0710-9984-A0A55E960CB0}"/>
          </ac:spMkLst>
        </pc:spChg>
        <pc:spChg chg="mod">
          <ac:chgData name="Massa, Joseph" userId="dbd7be68-4054-48f3-8f69-daa7f2b44060" providerId="ADAL" clId="{BB501EEC-4593-4FA6-BD63-088018C73901}" dt="2024-04-22T00:10:55.482" v="11573" actId="20577"/>
          <ac:spMkLst>
            <pc:docMk/>
            <pc:sldMk cId="1611423429" sldId="311"/>
            <ac:spMk id="3" creationId="{ECC8AA23-D8D0-93BE-5C5F-103A750B0D2F}"/>
          </ac:spMkLst>
        </pc:spChg>
      </pc:sldChg>
      <pc:sldChg chg="modSp add mod">
        <pc:chgData name="Massa, Joseph" userId="dbd7be68-4054-48f3-8f69-daa7f2b44060" providerId="ADAL" clId="{BB501EEC-4593-4FA6-BD63-088018C73901}" dt="2024-04-22T00:18:02.504" v="11795" actId="12"/>
        <pc:sldMkLst>
          <pc:docMk/>
          <pc:sldMk cId="2616864888" sldId="312"/>
        </pc:sldMkLst>
        <pc:spChg chg="mod">
          <ac:chgData name="Massa, Joseph" userId="dbd7be68-4054-48f3-8f69-daa7f2b44060" providerId="ADAL" clId="{BB501EEC-4593-4FA6-BD63-088018C73901}" dt="2024-04-22T00:11:22.321" v="11584" actId="20577"/>
          <ac:spMkLst>
            <pc:docMk/>
            <pc:sldMk cId="2616864888" sldId="312"/>
            <ac:spMk id="2" creationId="{47A9874B-BCA9-8420-1595-EDD1865A099A}"/>
          </ac:spMkLst>
        </pc:spChg>
        <pc:spChg chg="mod">
          <ac:chgData name="Massa, Joseph" userId="dbd7be68-4054-48f3-8f69-daa7f2b44060" providerId="ADAL" clId="{BB501EEC-4593-4FA6-BD63-088018C73901}" dt="2024-04-22T00:18:02.504" v="11795" actId="12"/>
          <ac:spMkLst>
            <pc:docMk/>
            <pc:sldMk cId="2616864888" sldId="312"/>
            <ac:spMk id="3" creationId="{68A5FD2B-E3E5-1C2B-0151-21F216B14A33}"/>
          </ac:spMkLst>
        </pc:spChg>
      </pc:sldChg>
      <pc:sldChg chg="modSp add mod">
        <pc:chgData name="Massa, Joseph" userId="dbd7be68-4054-48f3-8f69-daa7f2b44060" providerId="ADAL" clId="{BB501EEC-4593-4FA6-BD63-088018C73901}" dt="2024-04-22T00:27:03.991" v="11883" actId="20577"/>
        <pc:sldMkLst>
          <pc:docMk/>
          <pc:sldMk cId="2858297403" sldId="313"/>
        </pc:sldMkLst>
        <pc:spChg chg="mod">
          <ac:chgData name="Massa, Joseph" userId="dbd7be68-4054-48f3-8f69-daa7f2b44060" providerId="ADAL" clId="{BB501EEC-4593-4FA6-BD63-088018C73901}" dt="2024-04-22T00:27:03.991" v="11883" actId="20577"/>
          <ac:spMkLst>
            <pc:docMk/>
            <pc:sldMk cId="2858297403" sldId="313"/>
            <ac:spMk id="3" creationId="{B2F3FA79-DE26-1F2A-0CF7-5671B73C8B6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4/21/2024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4/21/2024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286377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5459573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1096346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1149145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15</a:t>
            </a:fld>
            <a:endParaRPr lang="en-US"/>
          </a:p>
        </p:txBody>
      </p:sp>
    </p:spTree>
    <p:extLst>
      <p:ext uri="{BB962C8B-B14F-4D97-AF65-F5344CB8AC3E}">
        <p14:creationId xmlns:p14="http://schemas.microsoft.com/office/powerpoint/2010/main" val="25240450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16</a:t>
            </a:fld>
            <a:endParaRPr lang="en-US"/>
          </a:p>
        </p:txBody>
      </p:sp>
    </p:spTree>
    <p:extLst>
      <p:ext uri="{BB962C8B-B14F-4D97-AF65-F5344CB8AC3E}">
        <p14:creationId xmlns:p14="http://schemas.microsoft.com/office/powerpoint/2010/main" val="1359709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17</a:t>
            </a:fld>
            <a:endParaRPr lang="en-US"/>
          </a:p>
        </p:txBody>
      </p:sp>
    </p:spTree>
    <p:extLst>
      <p:ext uri="{BB962C8B-B14F-4D97-AF65-F5344CB8AC3E}">
        <p14:creationId xmlns:p14="http://schemas.microsoft.com/office/powerpoint/2010/main" val="2788262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18</a:t>
            </a:fld>
            <a:endParaRPr lang="en-US"/>
          </a:p>
        </p:txBody>
      </p:sp>
    </p:spTree>
    <p:extLst>
      <p:ext uri="{BB962C8B-B14F-4D97-AF65-F5344CB8AC3E}">
        <p14:creationId xmlns:p14="http://schemas.microsoft.com/office/powerpoint/2010/main" val="39724866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19</a:t>
            </a:fld>
            <a:endParaRPr lang="en-US"/>
          </a:p>
        </p:txBody>
      </p:sp>
    </p:spTree>
    <p:extLst>
      <p:ext uri="{BB962C8B-B14F-4D97-AF65-F5344CB8AC3E}">
        <p14:creationId xmlns:p14="http://schemas.microsoft.com/office/powerpoint/2010/main" val="3550370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20</a:t>
            </a:fld>
            <a:endParaRPr lang="en-US"/>
          </a:p>
        </p:txBody>
      </p:sp>
    </p:spTree>
    <p:extLst>
      <p:ext uri="{BB962C8B-B14F-4D97-AF65-F5344CB8AC3E}">
        <p14:creationId xmlns:p14="http://schemas.microsoft.com/office/powerpoint/2010/main" val="53923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21</a:t>
            </a:fld>
            <a:endParaRPr lang="en-US"/>
          </a:p>
        </p:txBody>
      </p:sp>
    </p:spTree>
    <p:extLst>
      <p:ext uri="{BB962C8B-B14F-4D97-AF65-F5344CB8AC3E}">
        <p14:creationId xmlns:p14="http://schemas.microsoft.com/office/powerpoint/2010/main" val="22713905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22</a:t>
            </a:fld>
            <a:endParaRPr lang="en-US"/>
          </a:p>
        </p:txBody>
      </p:sp>
    </p:spTree>
    <p:extLst>
      <p:ext uri="{BB962C8B-B14F-4D97-AF65-F5344CB8AC3E}">
        <p14:creationId xmlns:p14="http://schemas.microsoft.com/office/powerpoint/2010/main" val="3278014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23</a:t>
            </a:fld>
            <a:endParaRPr lang="en-US"/>
          </a:p>
        </p:txBody>
      </p:sp>
    </p:spTree>
    <p:extLst>
      <p:ext uri="{BB962C8B-B14F-4D97-AF65-F5344CB8AC3E}">
        <p14:creationId xmlns:p14="http://schemas.microsoft.com/office/powerpoint/2010/main" val="5417087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24</a:t>
            </a:fld>
            <a:endParaRPr lang="en-US"/>
          </a:p>
        </p:txBody>
      </p:sp>
    </p:spTree>
    <p:extLst>
      <p:ext uri="{BB962C8B-B14F-4D97-AF65-F5344CB8AC3E}">
        <p14:creationId xmlns:p14="http://schemas.microsoft.com/office/powerpoint/2010/main" val="571121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25</a:t>
            </a:fld>
            <a:endParaRPr lang="en-US"/>
          </a:p>
        </p:txBody>
      </p:sp>
    </p:spTree>
    <p:extLst>
      <p:ext uri="{BB962C8B-B14F-4D97-AF65-F5344CB8AC3E}">
        <p14:creationId xmlns:p14="http://schemas.microsoft.com/office/powerpoint/2010/main" val="19778601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26</a:t>
            </a:fld>
            <a:endParaRPr lang="en-US"/>
          </a:p>
        </p:txBody>
      </p:sp>
    </p:spTree>
    <p:extLst>
      <p:ext uri="{BB962C8B-B14F-4D97-AF65-F5344CB8AC3E}">
        <p14:creationId xmlns:p14="http://schemas.microsoft.com/office/powerpoint/2010/main" val="1067795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27</a:t>
            </a:fld>
            <a:endParaRPr lang="en-US"/>
          </a:p>
        </p:txBody>
      </p:sp>
    </p:spTree>
    <p:extLst>
      <p:ext uri="{BB962C8B-B14F-4D97-AF65-F5344CB8AC3E}">
        <p14:creationId xmlns:p14="http://schemas.microsoft.com/office/powerpoint/2010/main" val="3919575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1205655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3678587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969813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87062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4/21/2024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4/21/2024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4/21/2024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microsoft.com/office/2007/relationships/hdphoto" Target="../media/hdphoto4.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2.wdp"/></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microsoft.com/office/2007/relationships/hdphoto" Target="../media/hdphoto4.wdp"/></Relationships>
</file>

<file path=ppt/slides/_rels/slide27.xml.rels><?xml version="1.0" encoding="UTF-8" standalone="yes"?>
<Relationships xmlns="http://schemas.openxmlformats.org/package/2006/relationships"><Relationship Id="rId3" Type="http://schemas.openxmlformats.org/officeDocument/2006/relationships/hyperlink" Target="http://www.scrum.org/" TargetMode="External"/><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hyperlink" Target="http://www.agilealiance.org/"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609600" y="2286000"/>
            <a:ext cx="11035004" cy="2286000"/>
          </a:xfrm>
        </p:spPr>
        <p:txBody>
          <a:bodyPr/>
          <a:lstStyle/>
          <a:p>
            <a:r>
              <a:rPr lang="en-US" dirty="0"/>
              <a:t>A study in Agile Development</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The daily scrum</a:t>
            </a:r>
            <a:r>
              <a:rPr lang="en-US" sz="3200" baseline="-25000" dirty="0">
                <a:latin typeface="+mn-lt"/>
              </a:rPr>
              <a:t> </a:t>
            </a:r>
            <a:r>
              <a:rPr lang="en-US" sz="1200" baseline="-25000" dirty="0">
                <a:latin typeface="+mn-lt"/>
              </a:rPr>
              <a:t>(3)</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fontScale="92500" lnSpcReduction="20000"/>
          </a:bodyPr>
          <a:lstStyle/>
          <a:p>
            <a:pPr lvl="1"/>
            <a:r>
              <a:rPr lang="en-US" sz="1400" dirty="0"/>
              <a:t>Organized by the Scrum Master</a:t>
            </a:r>
          </a:p>
          <a:p>
            <a:pPr lvl="1"/>
            <a:r>
              <a:rPr lang="en-US" sz="1400" dirty="0"/>
              <a:t>Short daily meetings, typically timed for 15 minutes.</a:t>
            </a:r>
          </a:p>
          <a:p>
            <a:pPr lvl="1"/>
            <a:r>
              <a:rPr lang="en-US" sz="1400" dirty="0"/>
              <a:t>Each member of the team speaks in order and talks about three items</a:t>
            </a:r>
          </a:p>
          <a:p>
            <a:pPr lvl="2"/>
            <a:r>
              <a:rPr lang="en-US" sz="1400" dirty="0"/>
              <a:t>This is what I did yesterday</a:t>
            </a:r>
          </a:p>
          <a:p>
            <a:pPr lvl="2"/>
            <a:r>
              <a:rPr lang="en-US" sz="1400" dirty="0"/>
              <a:t>This is what worked and what didn’t work</a:t>
            </a:r>
          </a:p>
          <a:p>
            <a:pPr lvl="2"/>
            <a:r>
              <a:rPr lang="en-US" sz="1400" dirty="0"/>
              <a:t>These are the obstacles I experienced.</a:t>
            </a:r>
          </a:p>
          <a:p>
            <a:pPr lvl="1"/>
            <a:r>
              <a:rPr lang="en-US" sz="1400" dirty="0"/>
              <a:t>These meetings are meant to be quick, productive updates.  There is no agenda and no electronic devices at the meetings. </a:t>
            </a:r>
          </a:p>
          <a:p>
            <a:pPr lvl="1"/>
            <a:r>
              <a:rPr lang="en-US" sz="1400" dirty="0"/>
              <a:t>Team members are encouraged to ask for help when they need it and offer help when they can. </a:t>
            </a:r>
          </a:p>
          <a:p>
            <a:pPr lvl="1"/>
            <a:r>
              <a:rPr lang="en-US" sz="1400" dirty="0"/>
              <a:t>Items in the product backlog are moved and updated as needed. </a:t>
            </a:r>
          </a:p>
          <a:p>
            <a:pPr lvl="1"/>
            <a:r>
              <a:rPr lang="en-US" sz="1400" dirty="0"/>
              <a:t>The goal is transparency, so everyone knows what everyone is working on.</a:t>
            </a:r>
          </a:p>
          <a:p>
            <a:pPr lvl="1"/>
            <a:r>
              <a:rPr lang="en-US" sz="1400" dirty="0"/>
              <a:t>Items that require more in-depth discussions are taken offline and dealt with separately.  </a:t>
            </a:r>
          </a:p>
          <a:p>
            <a:pPr lvl="1"/>
            <a:r>
              <a:rPr lang="en-US" sz="1400" dirty="0"/>
              <a:t>The emphasis is quick meetings that are productive and too the point.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3113762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Sprint Review </a:t>
            </a:r>
            <a:r>
              <a:rPr lang="en-US" sz="1200" baseline="-25000" dirty="0">
                <a:latin typeface="+mn-lt"/>
              </a:rPr>
              <a:t>(3)</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dirty="0"/>
              <a:t>Scrum team presents completed work to key stakeholders including the client. </a:t>
            </a:r>
          </a:p>
          <a:p>
            <a:pPr lvl="1"/>
            <a:r>
              <a:rPr lang="en-US" dirty="0"/>
              <a:t>Review what was completed and what changes occurred during the sprint.</a:t>
            </a:r>
          </a:p>
          <a:p>
            <a:pPr lvl="1"/>
            <a:r>
              <a:rPr lang="en-US" dirty="0"/>
              <a:t>Product backlog items are reviewed and adjusted if necessary.</a:t>
            </a:r>
          </a:p>
          <a:p>
            <a:pPr lvl="1"/>
            <a:r>
              <a:rPr lang="en-US" dirty="0"/>
              <a:t>Emphasis on this being a working meeting and not a presentation. </a:t>
            </a:r>
          </a:p>
          <a:p>
            <a:pPr lvl="1"/>
            <a:r>
              <a:rPr lang="en-US" dirty="0"/>
              <a:t>Typically timed for 2-4 hours.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75100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Sprint Retrospective</a:t>
            </a:r>
            <a:r>
              <a:rPr lang="en-US" sz="3200" baseline="-25000" dirty="0">
                <a:latin typeface="+mn-lt"/>
              </a:rPr>
              <a:t> </a:t>
            </a:r>
            <a:r>
              <a:rPr lang="en-US" sz="1200" baseline="-25000" dirty="0">
                <a:latin typeface="+mn-lt"/>
              </a:rPr>
              <a:t>(3)</a:t>
            </a:r>
            <a:r>
              <a:rPr lang="en-US" dirty="0"/>
              <a:t> </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dirty="0"/>
              <a:t>Typically limited to just scrum team members</a:t>
            </a:r>
          </a:p>
          <a:p>
            <a:pPr lvl="1"/>
            <a:r>
              <a:rPr lang="en-US" dirty="0"/>
              <a:t>Review previous sprint with a focus on strengths, weaknesses, challenges and successes. </a:t>
            </a:r>
          </a:p>
          <a:p>
            <a:pPr lvl="1"/>
            <a:r>
              <a:rPr lang="en-US" dirty="0"/>
              <a:t>This is not a critical meeting, and no blame is places for any failures or problems that occurred.</a:t>
            </a:r>
          </a:p>
          <a:p>
            <a:pPr lvl="1"/>
            <a:r>
              <a:rPr lang="en-US" dirty="0"/>
              <a:t>This is the final stage of a sprint. </a:t>
            </a:r>
          </a:p>
          <a:p>
            <a:pPr lvl="1"/>
            <a:r>
              <a:rPr lang="en-US" dirty="0"/>
              <a:t>Typically timed for a maximum of 3 hours for a 1 month sprint.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159699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The </a:t>
            </a:r>
            <a:r>
              <a:rPr lang="en-US" dirty="0" err="1"/>
              <a:t>SCrum</a:t>
            </a:r>
            <a:r>
              <a:rPr lang="en-US" dirty="0"/>
              <a:t> team</a:t>
            </a:r>
          </a:p>
        </p:txBody>
      </p:sp>
    </p:spTree>
    <p:extLst>
      <p:ext uri="{BB962C8B-B14F-4D97-AF65-F5344CB8AC3E}">
        <p14:creationId xmlns:p14="http://schemas.microsoft.com/office/powerpoint/2010/main" val="1079806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420840" cy="1710354"/>
          </a:xfrm>
          <a:noFill/>
        </p:spPr>
        <p:txBody>
          <a:bodyPr anchor="ctr"/>
          <a:lstStyle/>
          <a:p>
            <a:r>
              <a:rPr lang="en-US" dirty="0"/>
              <a:t>The scrum team</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r>
              <a:rPr lang="en-US" dirty="0"/>
              <a:t>Small self-organizing group consisting of:</a:t>
            </a:r>
          </a:p>
          <a:p>
            <a:pPr lvl="4"/>
            <a:r>
              <a:rPr lang="en-US" dirty="0"/>
              <a:t>Product Owner</a:t>
            </a:r>
          </a:p>
          <a:p>
            <a:pPr lvl="2"/>
            <a:r>
              <a:rPr lang="en-US" dirty="0"/>
              <a:t>Scrum Master</a:t>
            </a:r>
          </a:p>
          <a:p>
            <a:r>
              <a:rPr lang="en-US" dirty="0"/>
              <a:t>1 or more Testers</a:t>
            </a:r>
          </a:p>
          <a:p>
            <a:r>
              <a:rPr lang="en-US" dirty="0"/>
              <a:t>1 or more Developers</a:t>
            </a:r>
          </a:p>
          <a:p>
            <a:r>
              <a:rPr lang="en-US" dirty="0"/>
              <a:t>Entire team is focused on the goals of the project and share equally in the success and obstacles. </a:t>
            </a:r>
          </a:p>
        </p:txBody>
      </p:sp>
    </p:spTree>
    <p:extLst>
      <p:ext uri="{BB962C8B-B14F-4D97-AF65-F5344CB8AC3E}">
        <p14:creationId xmlns:p14="http://schemas.microsoft.com/office/powerpoint/2010/main" val="23503372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Product Owner</a:t>
            </a:r>
            <a:r>
              <a:rPr lang="en-US" sz="3200" baseline="-25000" dirty="0">
                <a:latin typeface="+mn-lt"/>
              </a:rPr>
              <a:t> </a:t>
            </a:r>
            <a:r>
              <a:rPr lang="en-US" sz="1200" baseline="-25000" dirty="0">
                <a:latin typeface="+mn-lt"/>
              </a:rPr>
              <a:t>(1)</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sz="1600" dirty="0"/>
              <a:t>Maximizes the value of the product resulting from the team.</a:t>
            </a:r>
          </a:p>
          <a:p>
            <a:pPr lvl="1"/>
            <a:r>
              <a:rPr lang="en-US" sz="1600" dirty="0"/>
              <a:t>Manages the product backlog by :</a:t>
            </a:r>
          </a:p>
          <a:p>
            <a:pPr lvl="2"/>
            <a:r>
              <a:rPr lang="en-US" sz="1600" dirty="0"/>
              <a:t>Developing and communicating the product goals.</a:t>
            </a:r>
          </a:p>
          <a:p>
            <a:pPr lvl="2"/>
            <a:r>
              <a:rPr lang="en-US" sz="1600" dirty="0"/>
              <a:t>Creating clear backlog items (user stories)</a:t>
            </a:r>
          </a:p>
          <a:p>
            <a:pPr lvl="2"/>
            <a:r>
              <a:rPr lang="en-US" sz="1600" dirty="0"/>
              <a:t>Ordering backlog items</a:t>
            </a:r>
          </a:p>
          <a:p>
            <a:pPr lvl="2"/>
            <a:r>
              <a:rPr lang="en-US" sz="1600" dirty="0"/>
              <a:t>Ensure backlog transparency </a:t>
            </a:r>
          </a:p>
          <a:p>
            <a:pPr lvl="1"/>
            <a:r>
              <a:rPr lang="en-US" sz="1600" dirty="0"/>
              <a:t>Key liaison between the team and the stakeholders.</a:t>
            </a:r>
          </a:p>
          <a:p>
            <a:pPr lvl="1"/>
            <a:r>
              <a:rPr lang="en-US" sz="1600" dirty="0"/>
              <a:t>One person – not a group or committee.</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35287681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err="1"/>
              <a:t>SCrum</a:t>
            </a:r>
            <a:r>
              <a:rPr lang="en-US" dirty="0"/>
              <a:t> master</a:t>
            </a:r>
            <a:r>
              <a:rPr lang="en-US" sz="3200" baseline="-25000" dirty="0">
                <a:latin typeface="+mn-lt"/>
              </a:rPr>
              <a:t> </a:t>
            </a:r>
            <a:r>
              <a:rPr lang="en-US" sz="1200" baseline="-25000" dirty="0">
                <a:latin typeface="+mn-lt"/>
              </a:rPr>
              <a:t>(1)</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sz="1600" dirty="0"/>
              <a:t>Responsible for establishing and maintaining Scrum-agile principles and practices.</a:t>
            </a:r>
          </a:p>
          <a:p>
            <a:pPr lvl="1"/>
            <a:r>
              <a:rPr lang="en-US" sz="1600" dirty="0"/>
              <a:t>Works with Product owner on backlog management</a:t>
            </a:r>
          </a:p>
          <a:p>
            <a:pPr lvl="1"/>
            <a:r>
              <a:rPr lang="en-US" sz="1600" dirty="0"/>
              <a:t>organizes communication with the team, specifically daily scrum meetings.</a:t>
            </a:r>
          </a:p>
          <a:p>
            <a:pPr lvl="1"/>
            <a:r>
              <a:rPr lang="en-US" sz="1600" dirty="0"/>
              <a:t>Provides guidance and training to team members</a:t>
            </a:r>
          </a:p>
          <a:p>
            <a:pPr lvl="1"/>
            <a:r>
              <a:rPr lang="en-US" sz="1600" dirty="0"/>
              <a:t>Ensures team members are free from external distractions. </a:t>
            </a:r>
          </a:p>
          <a:p>
            <a:pPr lvl="1"/>
            <a:r>
              <a:rPr lang="en-US" sz="1600" dirty="0"/>
              <a:t>Responsible for the overall effectiveness of the team and goal completion.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607474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Tester</a:t>
            </a:r>
            <a:r>
              <a:rPr lang="en-US" sz="3200" baseline="-25000" dirty="0">
                <a:latin typeface="+mn-lt"/>
              </a:rPr>
              <a:t> </a:t>
            </a:r>
            <a:r>
              <a:rPr lang="en-US" sz="1200" baseline="-25000" dirty="0">
                <a:latin typeface="+mn-lt"/>
              </a:rPr>
              <a:t>(1)</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sz="1600" dirty="0"/>
              <a:t>Can be a standalone role or part of the development team.</a:t>
            </a:r>
          </a:p>
          <a:p>
            <a:pPr lvl="1"/>
            <a:r>
              <a:rPr lang="en-US" sz="1600" dirty="0"/>
              <a:t>Responsible for establishing and maintaining test cases for each of the items in the product backlog. </a:t>
            </a:r>
          </a:p>
          <a:p>
            <a:pPr lvl="1"/>
            <a:r>
              <a:rPr lang="en-US" sz="1600" dirty="0"/>
              <a:t>Communicates with the Product owner if there are questions about the outcomes of any of the user stories.  </a:t>
            </a:r>
          </a:p>
          <a:p>
            <a:pPr lvl="1"/>
            <a:r>
              <a:rPr lang="en-US" sz="1600" dirty="0"/>
              <a:t>Conducts tests in conjunction with so bugs or errors are addressed right away.  </a:t>
            </a:r>
          </a:p>
          <a:p>
            <a:pPr lvl="1"/>
            <a:r>
              <a:rPr lang="en-US" sz="1600" dirty="0"/>
              <a:t>Works with the team to collectively determine what constitutes a completed items.  This is also referred to as the “Definition of Done”.</a:t>
            </a:r>
          </a:p>
          <a:p>
            <a:pPr lvl="1"/>
            <a:r>
              <a:rPr lang="en-US" sz="1600" dirty="0"/>
              <a:t>Refines test cases as new information is received or as the scope of work changes. </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66778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Developers</a:t>
            </a:r>
            <a:r>
              <a:rPr lang="en-US" sz="3200" baseline="-25000" dirty="0">
                <a:latin typeface="+mn-lt"/>
              </a:rPr>
              <a:t> </a:t>
            </a:r>
            <a:r>
              <a:rPr lang="en-US" sz="1200" baseline="-25000" dirty="0">
                <a:latin typeface="+mn-lt"/>
              </a:rPr>
              <a:t>(1)</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a:r>
              <a:rPr lang="en-US" sz="1600" dirty="0"/>
              <a:t>Responsible for creating all aspects of the user stories contained in a sprint. </a:t>
            </a:r>
          </a:p>
          <a:p>
            <a:pPr lvl="1"/>
            <a:r>
              <a:rPr lang="en-US" sz="1600" dirty="0"/>
              <a:t>Plan for the sprint based on the product backlog</a:t>
            </a:r>
          </a:p>
          <a:p>
            <a:pPr lvl="1"/>
            <a:r>
              <a:rPr lang="en-US" sz="1600" dirty="0"/>
              <a:t>Focused on quality with a strict adherence to the “definition of done”</a:t>
            </a:r>
          </a:p>
          <a:p>
            <a:pPr lvl="1"/>
            <a:r>
              <a:rPr lang="en-US" sz="1600" dirty="0"/>
              <a:t>Attend daily scrum meetings to share what is working, what is not working, and what obstacles they are experiencing.</a:t>
            </a:r>
          </a:p>
          <a:p>
            <a:pPr lvl="1"/>
            <a:r>
              <a:rPr lang="en-US" sz="1600" dirty="0"/>
              <a:t>Teamwork focused with an emphasis on sharing knowledge with the team.</a:t>
            </a:r>
          </a:p>
          <a:p>
            <a:pPr lvl="1"/>
            <a:r>
              <a:rPr lang="en-US" sz="1600" dirty="0"/>
              <a:t>Not afraid to ask for help.</a:t>
            </a:r>
          </a:p>
          <a:p>
            <a:pPr lvl="1"/>
            <a:r>
              <a:rPr lang="en-US" sz="1600" dirty="0"/>
              <a:t>Quick to offer help when necessary.</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3323568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Waterfall model</a:t>
            </a:r>
          </a:p>
        </p:txBody>
      </p:sp>
    </p:spTree>
    <p:extLst>
      <p:ext uri="{BB962C8B-B14F-4D97-AF65-F5344CB8AC3E}">
        <p14:creationId xmlns:p14="http://schemas.microsoft.com/office/powerpoint/2010/main" val="1826854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lnSpcReduction="10000"/>
          </a:bodyPr>
          <a:lstStyle/>
          <a:p>
            <a:r>
              <a:rPr lang="en-US" dirty="0"/>
              <a:t>Introduction to Agile</a:t>
            </a:r>
          </a:p>
          <a:p>
            <a:r>
              <a:rPr lang="en-US" dirty="0"/>
              <a:t>The SCRUM Approach to </a:t>
            </a:r>
            <a:r>
              <a:rPr lang="en-US" dirty="0" err="1"/>
              <a:t>sdlc</a:t>
            </a:r>
            <a:endParaRPr lang="en-US" dirty="0"/>
          </a:p>
          <a:p>
            <a:r>
              <a:rPr lang="en-US" dirty="0"/>
              <a:t>The scrum team</a:t>
            </a:r>
          </a:p>
          <a:p>
            <a:r>
              <a:rPr lang="en-US" dirty="0"/>
              <a:t>contrasts with waterfall</a:t>
            </a:r>
          </a:p>
          <a:p>
            <a:r>
              <a:rPr lang="en-US" dirty="0"/>
              <a:t>determining factors</a:t>
            </a:r>
          </a:p>
          <a:p>
            <a:r>
              <a:rPr lang="en-US" dirty="0"/>
              <a:t>conclusion</a:t>
            </a:r>
          </a:p>
        </p:txBody>
      </p:sp>
    </p:spTree>
    <p:extLst>
      <p:ext uri="{BB962C8B-B14F-4D97-AF65-F5344CB8AC3E}">
        <p14:creationId xmlns:p14="http://schemas.microsoft.com/office/powerpoint/2010/main" val="1672017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181691"/>
          </a:xfrm>
          <a:noFill/>
        </p:spPr>
        <p:txBody>
          <a:bodyPr anchor="b"/>
          <a:lstStyle/>
          <a:p>
            <a:r>
              <a:rPr lang="en-US" dirty="0"/>
              <a:t>The waterfall model</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1698171"/>
            <a:ext cx="6408577" cy="4463798"/>
          </a:xfrm>
          <a:noFill/>
        </p:spPr>
        <p:txBody>
          <a:bodyPr vert="horz" lIns="91440" tIns="45720" rIns="91440" bIns="45720" rtlCol="0" anchor="t">
            <a:normAutofit/>
          </a:bodyPr>
          <a:lstStyle/>
          <a:p>
            <a:r>
              <a:rPr lang="en-US" sz="1600" dirty="0"/>
              <a:t>While Agile offers a concurrent approach to a project,  the Waterfall model is a sequential process with a focus on a complete, well documented solution. </a:t>
            </a:r>
          </a:p>
          <a:p>
            <a:r>
              <a:rPr lang="en-US" sz="1600" dirty="0"/>
              <a:t>Each phase of the process occurs sequentially and separate of the other phases. Separate teams work on separate phases.</a:t>
            </a:r>
          </a:p>
          <a:p>
            <a:pPr marL="742950" lvl="2" indent="-285750">
              <a:buFont typeface="Arial" panose="020B0604020202020204" pitchFamily="34" charset="0"/>
              <a:buChar char="•"/>
            </a:pPr>
            <a:r>
              <a:rPr lang="en-US" sz="1600" dirty="0"/>
              <a:t>Requirements (Analysis)</a:t>
            </a:r>
          </a:p>
          <a:p>
            <a:pPr marL="742950" lvl="2" indent="-285750">
              <a:buFont typeface="Arial" panose="020B0604020202020204" pitchFamily="34" charset="0"/>
              <a:buChar char="•"/>
            </a:pPr>
            <a:r>
              <a:rPr lang="en-US" sz="1600" dirty="0"/>
              <a:t>Design</a:t>
            </a:r>
          </a:p>
          <a:p>
            <a:pPr marL="742950" lvl="2" indent="-285750">
              <a:buFont typeface="Arial" panose="020B0604020202020204" pitchFamily="34" charset="0"/>
              <a:buChar char="•"/>
            </a:pPr>
            <a:r>
              <a:rPr lang="en-US" sz="1600" dirty="0"/>
              <a:t>Implementation(Development)</a:t>
            </a:r>
          </a:p>
          <a:p>
            <a:pPr marL="742950" lvl="2" indent="-285750">
              <a:buFont typeface="Arial" panose="020B0604020202020204" pitchFamily="34" charset="0"/>
              <a:buChar char="•"/>
            </a:pPr>
            <a:r>
              <a:rPr lang="en-US" sz="1600" dirty="0"/>
              <a:t>Testing/Verification</a:t>
            </a:r>
          </a:p>
          <a:p>
            <a:pPr marL="742950" lvl="2" indent="-285750">
              <a:buFont typeface="Arial" panose="020B0604020202020204" pitchFamily="34" charset="0"/>
              <a:buChar char="•"/>
            </a:pPr>
            <a:r>
              <a:rPr lang="en-US" sz="1600" dirty="0"/>
              <a:t>Deployment and Maintenance</a:t>
            </a:r>
          </a:p>
          <a:p>
            <a:pPr lvl="1" indent="0">
              <a:buNone/>
            </a:pPr>
            <a:r>
              <a:rPr lang="en-US" sz="1600" dirty="0"/>
              <a:t>Each state must be completed before the next stage begins.</a:t>
            </a:r>
          </a:p>
          <a:p>
            <a:pPr marL="742950" lvl="2" indent="-285750">
              <a:buFont typeface="Arial" panose="020B0604020202020204" pitchFamily="34" charset="0"/>
              <a:buChar char="•"/>
            </a:pPr>
            <a:endParaRPr lang="en-US" sz="1600"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971346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Pros &amp; cons of waterfall model</a:t>
            </a:r>
            <a:r>
              <a:rPr lang="en-US" sz="3200" baseline="-25000" dirty="0">
                <a:latin typeface="+mn-lt"/>
              </a:rPr>
              <a:t> </a:t>
            </a:r>
            <a:r>
              <a:rPr lang="en-US" sz="1200" baseline="-25000" dirty="0">
                <a:latin typeface="+mn-lt"/>
              </a:rPr>
              <a:t>(4)</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5212079" cy="4774819"/>
          </a:xfrm>
          <a:noFill/>
        </p:spPr>
        <p:txBody>
          <a:bodyPr>
            <a:normAutofit/>
          </a:bodyPr>
          <a:lstStyle/>
          <a:p>
            <a:pPr lvl="1" indent="0" algn="ctr">
              <a:buNone/>
            </a:pPr>
            <a:r>
              <a:rPr lang="en-US" sz="1400" dirty="0"/>
              <a:t>Pro</a:t>
            </a:r>
          </a:p>
          <a:p>
            <a:pPr marL="285750" indent="-285750" algn="l">
              <a:buFont typeface="Arial" panose="020B0604020202020204" pitchFamily="34" charset="0"/>
              <a:buChar char="•"/>
            </a:pPr>
            <a:r>
              <a:rPr lang="en-US" sz="1400" b="1" i="0" dirty="0">
                <a:solidFill>
                  <a:srgbClr val="1F1F1F"/>
                </a:solidFill>
                <a:effectLst/>
                <a:highlight>
                  <a:srgbClr val="FFFFFF"/>
                </a:highlight>
              </a:rPr>
              <a:t>Structure and predictability:</a:t>
            </a:r>
            <a:r>
              <a:rPr lang="en-US" sz="1400" b="0" i="0" dirty="0">
                <a:solidFill>
                  <a:srgbClr val="1F1F1F"/>
                </a:solidFill>
                <a:effectLst/>
                <a:highlight>
                  <a:srgbClr val="FFFFFF"/>
                </a:highlight>
              </a:rPr>
              <a:t> The waterfall method offers a clear structure for software development projects. Each phase has defined deliverables and milestones, making it easier to track progress and stay on schedule. This predictability can be beneficial for projects with well-defined requirements and a low tolerance for risk.</a:t>
            </a:r>
          </a:p>
          <a:p>
            <a:pPr marL="285750" indent="-285750" algn="l">
              <a:buFont typeface="Arial" panose="020B0604020202020204" pitchFamily="34" charset="0"/>
              <a:buChar char="•"/>
            </a:pPr>
            <a:r>
              <a:rPr lang="en-US" sz="1400" b="1" i="0" dirty="0">
                <a:solidFill>
                  <a:srgbClr val="1F1F1F"/>
                </a:solidFill>
                <a:effectLst/>
                <a:highlight>
                  <a:srgbClr val="FFFFFF"/>
                </a:highlight>
              </a:rPr>
              <a:t>Documentation-driven:</a:t>
            </a:r>
            <a:r>
              <a:rPr lang="en-US" sz="1400" b="0" i="0" dirty="0">
                <a:solidFill>
                  <a:srgbClr val="1F1F1F"/>
                </a:solidFill>
                <a:effectLst/>
                <a:highlight>
                  <a:srgbClr val="FFFFFF"/>
                </a:highlight>
              </a:rPr>
              <a:t> The emphasis on documentation in waterfall ensures that requirements, designs, and test plans are clearly defined and recorded. This can be helpful for large projects with multiple teams or for future maintenance and reference.</a:t>
            </a:r>
          </a:p>
          <a:p>
            <a:pPr marL="285750" indent="-285750" algn="l">
              <a:buFont typeface="Arial" panose="020B0604020202020204" pitchFamily="34" charset="0"/>
              <a:buChar char="•"/>
            </a:pPr>
            <a:r>
              <a:rPr lang="en-US" sz="1400" b="1" i="0" dirty="0">
                <a:solidFill>
                  <a:srgbClr val="1F1F1F"/>
                </a:solidFill>
                <a:effectLst/>
                <a:highlight>
                  <a:srgbClr val="FFFFFF"/>
                </a:highlight>
              </a:rPr>
              <a:t>Quality control:</a:t>
            </a:r>
            <a:r>
              <a:rPr lang="en-US" sz="1400" b="0" i="0" dirty="0">
                <a:solidFill>
                  <a:srgbClr val="1F1F1F"/>
                </a:solidFill>
                <a:effectLst/>
                <a:highlight>
                  <a:srgbClr val="FFFFFF"/>
                </a:highlight>
              </a:rPr>
              <a:t> Waterfall emphasizes quality control at each phase of the development process. This can help to identify and fix bugs early on, reducing the risk of costly rework later in the project.</a:t>
            </a:r>
          </a:p>
          <a:p>
            <a:pPr marL="285750" lvl="1" indent="-285750"/>
            <a:endParaRPr lang="en-US" sz="1400"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59795" y="1387150"/>
            <a:ext cx="4894006" cy="4774819"/>
          </a:xfrm>
          <a:noFill/>
        </p:spPr>
        <p:txBody>
          <a:bodyPr>
            <a:normAutofit/>
          </a:bodyPr>
          <a:lstStyle/>
          <a:p>
            <a:pPr lvl="1" indent="0" algn="ctr">
              <a:buNone/>
            </a:pPr>
            <a:r>
              <a:rPr lang="en-US" sz="1400" dirty="0">
                <a:solidFill>
                  <a:srgbClr val="090909"/>
                </a:solidFill>
                <a:highlight>
                  <a:srgbClr val="FFFFFF"/>
                </a:highlight>
              </a:rPr>
              <a:t>Con</a:t>
            </a:r>
          </a:p>
          <a:p>
            <a:pPr marL="285750" indent="-285750" algn="l">
              <a:buFont typeface="Arial" panose="020B0604020202020204" pitchFamily="34" charset="0"/>
              <a:buChar char="•"/>
            </a:pPr>
            <a:r>
              <a:rPr lang="en-US" sz="1400" b="1" i="0" dirty="0">
                <a:solidFill>
                  <a:srgbClr val="1F1F1F"/>
                </a:solidFill>
                <a:effectLst/>
                <a:highlight>
                  <a:srgbClr val="FFFFFF"/>
                </a:highlight>
              </a:rPr>
              <a:t>Inflexibility:</a:t>
            </a:r>
            <a:r>
              <a:rPr lang="en-US" sz="1400" b="0" i="0" dirty="0">
                <a:solidFill>
                  <a:srgbClr val="1F1F1F"/>
                </a:solidFill>
                <a:effectLst/>
                <a:highlight>
                  <a:srgbClr val="FFFFFF"/>
                </a:highlight>
              </a:rPr>
              <a:t> The waterfall method is not easily adaptable to changing requirements. Once a phase is complete, it can be difficult and expensive to go back and make changes. This can be a problem for projects where requirements are not fully understood at the outset, or where they are likely to evolve over time.</a:t>
            </a:r>
          </a:p>
          <a:p>
            <a:pPr marL="285750" indent="-285750" algn="l">
              <a:buFont typeface="Arial" panose="020B0604020202020204" pitchFamily="34" charset="0"/>
              <a:buChar char="•"/>
            </a:pPr>
            <a:r>
              <a:rPr lang="en-US" sz="1400" b="1" i="0" dirty="0">
                <a:solidFill>
                  <a:srgbClr val="1F1F1F"/>
                </a:solidFill>
                <a:effectLst/>
                <a:highlight>
                  <a:srgbClr val="FFFFFF"/>
                </a:highlight>
              </a:rPr>
              <a:t>Limited customer involvement:</a:t>
            </a:r>
            <a:r>
              <a:rPr lang="en-US" sz="1400" b="0" i="0" dirty="0">
                <a:solidFill>
                  <a:srgbClr val="1F1F1F"/>
                </a:solidFill>
                <a:effectLst/>
                <a:highlight>
                  <a:srgbClr val="FFFFFF"/>
                </a:highlight>
              </a:rPr>
              <a:t> Customers are not typically involved in the development process after the requirements gathering phase. This can lead to a final product that does not meet their expectations.</a:t>
            </a:r>
          </a:p>
          <a:p>
            <a:pPr marL="285750" indent="-285750" algn="l">
              <a:buFont typeface="Arial" panose="020B0604020202020204" pitchFamily="34" charset="0"/>
              <a:buChar char="•"/>
            </a:pPr>
            <a:r>
              <a:rPr lang="en-US" sz="1400" b="1" i="0" dirty="0">
                <a:solidFill>
                  <a:srgbClr val="1F1F1F"/>
                </a:solidFill>
                <a:effectLst/>
                <a:highlight>
                  <a:srgbClr val="FFFFFF"/>
                </a:highlight>
              </a:rPr>
              <a:t>Potential for delays:</a:t>
            </a:r>
            <a:r>
              <a:rPr lang="en-US" sz="1400" b="0" i="0" dirty="0">
                <a:solidFill>
                  <a:srgbClr val="1F1F1F"/>
                </a:solidFill>
                <a:effectLst/>
                <a:highlight>
                  <a:srgbClr val="FFFFFF"/>
                </a:highlight>
              </a:rPr>
              <a:t> Errors or omissions in early phases can have a cascading effect on later phases, leading to delays in the overall project schedule.</a:t>
            </a:r>
          </a:p>
          <a:p>
            <a:pPr lvl="1" indent="0">
              <a:buNone/>
            </a:pPr>
            <a:endParaRPr lang="en-US" sz="14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680926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181691"/>
          </a:xfrm>
          <a:noFill/>
        </p:spPr>
        <p:txBody>
          <a:bodyPr anchor="b"/>
          <a:lstStyle/>
          <a:p>
            <a:r>
              <a:rPr lang="en-US" dirty="0"/>
              <a:t>The waterfall model</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1698171"/>
            <a:ext cx="6408577" cy="4463798"/>
          </a:xfrm>
          <a:noFill/>
        </p:spPr>
        <p:txBody>
          <a:bodyPr vert="horz" lIns="91440" tIns="45720" rIns="91440" bIns="45720" rtlCol="0" anchor="t">
            <a:normAutofit/>
          </a:bodyPr>
          <a:lstStyle/>
          <a:p>
            <a:r>
              <a:rPr lang="en-US" sz="1600" dirty="0"/>
              <a:t>The key problem with the Waterfall model is its inability to handle change. </a:t>
            </a:r>
          </a:p>
          <a:p>
            <a:r>
              <a:rPr lang="en-US" sz="1600" dirty="0"/>
              <a:t> Our clients work in fast paced, demanding fields that are in a near constant state of flux.  </a:t>
            </a:r>
          </a:p>
          <a:p>
            <a:r>
              <a:rPr lang="en-US" sz="1600" dirty="0"/>
              <a:t>Agile allows us to work quickly and deliver working software in small increments.  This allows us to adapt to changes in the landscape quickly.  Our sprints are short and focused.  At the end we deliver functional code that is concise, tested, and error free.  </a:t>
            </a:r>
          </a:p>
          <a:p>
            <a:r>
              <a:rPr lang="en-US" sz="1600" dirty="0"/>
              <a:t>Our customers are part of our team and are involved with the process from the start.  They are aware of obstacles we have, and we are aware of how their business needs are shifting.  Not only does this allow for significant changes,  but our solutions are constantly tweaked to reflect new information that we receive.  </a:t>
            </a:r>
          </a:p>
          <a:p>
            <a:r>
              <a:rPr lang="en-US" sz="1600" dirty="0"/>
              <a:t>We know before the sprint is finished if it meets the customer requirements.</a:t>
            </a:r>
          </a:p>
          <a:p>
            <a:pPr marL="742950" lvl="2" indent="-285750">
              <a:buFont typeface="Arial" panose="020B0604020202020204" pitchFamily="34" charset="0"/>
              <a:buChar char="•"/>
            </a:pPr>
            <a:endParaRPr lang="en-US" sz="1600"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2363052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Determining Future projects</a:t>
            </a:r>
          </a:p>
        </p:txBody>
      </p:sp>
    </p:spTree>
    <p:extLst>
      <p:ext uri="{BB962C8B-B14F-4D97-AF65-F5344CB8AC3E}">
        <p14:creationId xmlns:p14="http://schemas.microsoft.com/office/powerpoint/2010/main" val="188504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Agile or Waterfall?</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lvl="1" indent="0">
              <a:buNone/>
            </a:pPr>
            <a:r>
              <a:rPr lang="en-US" dirty="0"/>
              <a:t>While our recent agile projects have worked out well,  it is not a given that future projects will work within an all Agile or all Waterfall model.  While I don’t see us going back to a full Waterfall model for all projects, there are some instances where a hybrid model, or a modified Agile model would be useful. </a:t>
            </a:r>
          </a:p>
          <a:p>
            <a:pPr lvl="1" indent="0">
              <a:buNone/>
            </a:pPr>
            <a:r>
              <a:rPr lang="en-US" sz="1600" dirty="0"/>
              <a:t>Key points to consider are:</a:t>
            </a:r>
          </a:p>
          <a:p>
            <a:pPr marL="285750" lvl="1" indent="-285750"/>
            <a:r>
              <a:rPr lang="en-US" sz="1600" dirty="0"/>
              <a:t>Customer Base – Is the customers market changing rapidly and are they interested in being involved in the process?</a:t>
            </a:r>
          </a:p>
          <a:p>
            <a:pPr marL="285750" lvl="1" indent="-285750"/>
            <a:r>
              <a:rPr lang="en-US" sz="1600" dirty="0"/>
              <a:t>Government and Public systems benefit from a complete package, with good documentation that is tested and maintained even if it does not meet all of the needs of the users.  The focus is on stability and a complete solution</a:t>
            </a:r>
          </a:p>
          <a:p>
            <a:pPr marL="285750" lvl="1" indent="-285750"/>
            <a:r>
              <a:rPr lang="en-US" sz="1600" dirty="0"/>
              <a:t>What are the overall goals of the project – incremental updates or complete solutions?</a:t>
            </a:r>
          </a:p>
          <a:p>
            <a:pPr marL="285750" lvl="1" indent="-285750"/>
            <a:r>
              <a:rPr lang="en-US" sz="1600" dirty="0"/>
              <a:t>Costs and Budgets – Agile teams can operate more efficiently than traditional waterfall models.</a:t>
            </a:r>
          </a:p>
          <a:p>
            <a:pPr marL="285750" lvl="1" indent="-285750"/>
            <a:r>
              <a:rPr lang="en-US" sz="1600" dirty="0"/>
              <a:t>Scope and complexity – larger projects might benefit from a more ordered and structured model.</a:t>
            </a:r>
          </a:p>
          <a:p>
            <a:pPr marL="285750" lvl="1" indent="-285750"/>
            <a:r>
              <a:rPr lang="en-US" sz="1600" dirty="0"/>
              <a:t>Clear requirements – if requirements are clear and not likely to change, a traditional waterfall model might be best. </a:t>
            </a:r>
          </a:p>
          <a:p>
            <a:pPr marL="285750" lvl="1" indent="-285750"/>
            <a:endParaRPr lang="en-US" sz="16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3817579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Conclusions</a:t>
            </a:r>
          </a:p>
        </p:txBody>
      </p:sp>
    </p:spTree>
    <p:extLst>
      <p:ext uri="{BB962C8B-B14F-4D97-AF65-F5344CB8AC3E}">
        <p14:creationId xmlns:p14="http://schemas.microsoft.com/office/powerpoint/2010/main" val="2858297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181691"/>
          </a:xfrm>
          <a:noFill/>
        </p:spPr>
        <p:txBody>
          <a:bodyPr anchor="b"/>
          <a:lstStyle/>
          <a:p>
            <a:r>
              <a:rPr lang="en-US" dirty="0"/>
              <a:t>Conclusion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1698171"/>
            <a:ext cx="6408577" cy="4463798"/>
          </a:xfrm>
          <a:noFill/>
        </p:spPr>
        <p:txBody>
          <a:bodyPr vert="horz" lIns="91440" tIns="45720" rIns="91440" bIns="45720" rtlCol="0" anchor="t">
            <a:normAutofit/>
          </a:bodyPr>
          <a:lstStyle/>
          <a:p>
            <a:r>
              <a:rPr lang="en-US" sz="1600" dirty="0"/>
              <a:t>Our recent shift to the Agile model with Scrum teams was an overall success.  We were able to deliver working solutions to our client in a much more efficient manner than we have in the past.  </a:t>
            </a:r>
          </a:p>
          <a:p>
            <a:r>
              <a:rPr lang="en-US" sz="1600" dirty="0"/>
              <a:t>Our employees benefitted greatly from the diverse experience of working on multiple aspects of the projects.  </a:t>
            </a:r>
          </a:p>
          <a:p>
            <a:r>
              <a:rPr lang="en-US" sz="1600" dirty="0"/>
              <a:t>While some projects will require more structure and rigidity, I do not recommend going back to the traditional models of development.  </a:t>
            </a:r>
          </a:p>
          <a:p>
            <a:r>
              <a:rPr lang="en-US" sz="1600" dirty="0"/>
              <a:t>Our employees are happier, more productive, and more eager to work.  </a:t>
            </a:r>
          </a:p>
          <a:p>
            <a:r>
              <a:rPr lang="en-US" sz="1600" dirty="0"/>
              <a:t>As an added benefit, due to more informed estimation processes, our costs are down and our profits are up. </a:t>
            </a:r>
          </a:p>
          <a:p>
            <a:pPr marL="742950" lvl="2" indent="-285750">
              <a:buFont typeface="Arial" panose="020B0604020202020204" pitchFamily="34" charset="0"/>
              <a:buChar char="•"/>
            </a:pPr>
            <a:endParaRPr lang="en-US" sz="1600"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11423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References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a:bodyPr>
          <a:lstStyle/>
          <a:p>
            <a:pPr marL="342900" lvl="1" indent="-342900">
              <a:buFont typeface="+mj-lt"/>
              <a:buAutoNum type="arabicPeriod"/>
            </a:pPr>
            <a:r>
              <a:rPr lang="en-US" sz="1600" dirty="0" err="1">
                <a:hlinkClick r:id="rId3"/>
              </a:rPr>
              <a:t>www.scrum.org</a:t>
            </a:r>
            <a:endParaRPr lang="en-US" sz="1600" dirty="0"/>
          </a:p>
          <a:p>
            <a:pPr marL="342900" lvl="1" indent="-342900">
              <a:buFont typeface="+mj-lt"/>
              <a:buAutoNum type="arabicPeriod"/>
            </a:pPr>
            <a:r>
              <a:rPr lang="en-US" sz="1600" dirty="0" err="1">
                <a:hlinkClick r:id="rId4"/>
              </a:rPr>
              <a:t>www.agilealiance.org</a:t>
            </a:r>
            <a:endParaRPr lang="en-US" sz="1600" dirty="0"/>
          </a:p>
          <a:p>
            <a:pPr marL="342900" lvl="1" indent="-342900">
              <a:buFont typeface="+mj-lt"/>
              <a:buAutoNum type="arabicPeriod"/>
            </a:pPr>
            <a:r>
              <a:rPr lang="en-US" sz="1600" dirty="0" err="1"/>
              <a:t>Schwaber</a:t>
            </a:r>
            <a:r>
              <a:rPr lang="en-US" sz="1600" dirty="0"/>
              <a:t> &amp; Sutherland, November 2020 “The Scrum Guide”</a:t>
            </a:r>
          </a:p>
          <a:p>
            <a:pPr marL="342900" lvl="1" indent="-342900">
              <a:buFont typeface="+mj-lt"/>
              <a:buAutoNum type="arabicPeriod"/>
            </a:pPr>
            <a:r>
              <a:rPr lang="en-US" sz="1600" dirty="0"/>
              <a:t>Charles G. Cobb. (2015). The Project Manager’s Guide to Mastering Agile : Principles and Practices for an Adaptive Approach. Wiley.</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6168648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Joe Massa</a:t>
            </a:r>
          </a:p>
          <a:p>
            <a:r>
              <a:rPr lang="en-US" dirty="0"/>
              <a:t>Southern New Hampshire University</a:t>
            </a:r>
          </a:p>
          <a:p>
            <a:r>
              <a:rPr lang="en-US" dirty="0" err="1"/>
              <a:t>joseph.massa@snhu.edu</a:t>
            </a:r>
            <a:endParaRPr lang="en-US" dirty="0"/>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Introduction to agile</a:t>
            </a:r>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420840" cy="1710354"/>
          </a:xfrm>
          <a:noFill/>
        </p:spPr>
        <p:txBody>
          <a:bodyPr anchor="ctr"/>
          <a:lstStyle/>
          <a:p>
            <a:r>
              <a:rPr lang="en-US" dirty="0"/>
              <a:t>What is agile development?</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2286000"/>
            <a:ext cx="6241650" cy="3474720"/>
          </a:xfrm>
          <a:noFill/>
        </p:spPr>
        <p:txBody>
          <a:bodyPr vert="horz" lIns="91440" tIns="45720" rIns="91440" bIns="45720" rtlCol="0" anchor="t">
            <a:normAutofit/>
          </a:bodyPr>
          <a:lstStyle/>
          <a:p>
            <a:r>
              <a:rPr lang="en-US" dirty="0"/>
              <a:t>A new approach to software development</a:t>
            </a:r>
          </a:p>
          <a:p>
            <a:r>
              <a:rPr lang="en-US" dirty="0"/>
              <a:t>Focus on delivering working solutions consistently</a:t>
            </a:r>
          </a:p>
          <a:p>
            <a:r>
              <a:rPr lang="en-US" dirty="0"/>
              <a:t>Emphasis on individuals over process, working software over documentation, customer interactions over negotiations, and responding to a changing landscape over rigid planning</a:t>
            </a:r>
          </a:p>
          <a:p>
            <a:r>
              <a:rPr lang="en-US" dirty="0"/>
              <a:t>12 Principles governing the SDLC process</a:t>
            </a:r>
          </a:p>
          <a:p>
            <a:r>
              <a:rPr lang="en-US" dirty="0"/>
              <a:t>Smaller teams vs large departments</a:t>
            </a:r>
          </a:p>
          <a:p>
            <a:endParaRPr lang="en-US" dirty="0"/>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12 Principles of Agile</a:t>
            </a:r>
            <a:r>
              <a:rPr lang="en-US" sz="1400" baseline="-25000" dirty="0">
                <a:latin typeface="+mn-lt"/>
              </a:rPr>
              <a:t>(2)</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5212079" cy="4774819"/>
          </a:xfrm>
          <a:noFill/>
        </p:spPr>
        <p:txBody>
          <a:bodyPr>
            <a:normAutofit/>
          </a:bodyPr>
          <a:lstStyle/>
          <a:p>
            <a:pPr lvl="1"/>
            <a:r>
              <a:rPr lang="en-US" sz="1400" b="0" i="0" dirty="0">
                <a:solidFill>
                  <a:srgbClr val="090909"/>
                </a:solidFill>
                <a:effectLst/>
                <a:highlight>
                  <a:srgbClr val="FFFFFF"/>
                </a:highlight>
              </a:rPr>
              <a:t>Our highest priority is to satisfy the customer through the early and continuous delivery of valuable software.</a:t>
            </a:r>
            <a:endParaRPr lang="en-US" sz="1400" dirty="0"/>
          </a:p>
          <a:p>
            <a:pPr lvl="1"/>
            <a:r>
              <a:rPr lang="en-US" sz="1400" b="0" i="0" dirty="0">
                <a:solidFill>
                  <a:srgbClr val="090909"/>
                </a:solidFill>
                <a:effectLst/>
                <a:highlight>
                  <a:srgbClr val="FFFFFF"/>
                </a:highlight>
              </a:rPr>
              <a:t>Welcome changing requirements, even late in development. Agile processes harness change for the customer’s competitive advantage.</a:t>
            </a:r>
            <a:endParaRPr lang="en-US" sz="1400" dirty="0"/>
          </a:p>
          <a:p>
            <a:pPr lvl="1"/>
            <a:r>
              <a:rPr lang="en-US" sz="1400" b="0" i="0" dirty="0">
                <a:solidFill>
                  <a:srgbClr val="090909"/>
                </a:solidFill>
                <a:effectLst/>
                <a:highlight>
                  <a:srgbClr val="FFFFFF"/>
                </a:highlight>
              </a:rPr>
              <a:t>Deliver working software frequently, from a couple of weeks to a couple of months, with a preference to the shorter timescale.</a:t>
            </a:r>
          </a:p>
          <a:p>
            <a:pPr lvl="1"/>
            <a:r>
              <a:rPr lang="en-US" sz="1400" b="0" i="0" dirty="0">
                <a:solidFill>
                  <a:srgbClr val="090909"/>
                </a:solidFill>
                <a:effectLst/>
                <a:highlight>
                  <a:srgbClr val="FFFFFF"/>
                </a:highlight>
              </a:rPr>
              <a:t>Business people and developers must work together daily throughout the project.</a:t>
            </a:r>
          </a:p>
          <a:p>
            <a:pPr lvl="1"/>
            <a:r>
              <a:rPr lang="en-US" sz="1400" b="0" i="0" dirty="0">
                <a:solidFill>
                  <a:srgbClr val="090909"/>
                </a:solidFill>
                <a:effectLst/>
                <a:highlight>
                  <a:srgbClr val="FFFFFF"/>
                </a:highlight>
              </a:rPr>
              <a:t>Build projects around motivated individuals. Give them the environment and support they need, and trust them to get the job done.</a:t>
            </a:r>
            <a:endParaRPr lang="en-US" sz="1400" dirty="0">
              <a:solidFill>
                <a:srgbClr val="090909"/>
              </a:solidFill>
              <a:highlight>
                <a:srgbClr val="FFFFFF"/>
              </a:highlight>
            </a:endParaRPr>
          </a:p>
          <a:p>
            <a:pPr lvl="1"/>
            <a:r>
              <a:rPr lang="en-US" sz="1400" b="0" i="0" dirty="0">
                <a:solidFill>
                  <a:srgbClr val="090909"/>
                </a:solidFill>
                <a:effectLst/>
                <a:highlight>
                  <a:srgbClr val="FFFFFF"/>
                </a:highlight>
              </a:rPr>
              <a:t>The most efficient and effective method of conveying information to and within a development team is face-to-face conversation.</a:t>
            </a:r>
            <a:endParaRPr lang="en-US" sz="1400"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59795" y="1387150"/>
            <a:ext cx="4894006" cy="4774819"/>
          </a:xfrm>
          <a:noFill/>
        </p:spPr>
        <p:txBody>
          <a:bodyPr>
            <a:normAutofit/>
          </a:bodyPr>
          <a:lstStyle/>
          <a:p>
            <a:pPr lvl="1"/>
            <a:r>
              <a:rPr lang="en-US" sz="1400" b="0" i="0" dirty="0">
                <a:solidFill>
                  <a:srgbClr val="090909"/>
                </a:solidFill>
                <a:effectLst/>
                <a:highlight>
                  <a:srgbClr val="FFFFFF"/>
                </a:highlight>
              </a:rPr>
              <a:t>Working software is the primary measure of progress.</a:t>
            </a:r>
          </a:p>
          <a:p>
            <a:pPr lvl="1"/>
            <a:r>
              <a:rPr lang="en-US" sz="1400" b="0" i="0" dirty="0">
                <a:solidFill>
                  <a:srgbClr val="090909"/>
                </a:solidFill>
                <a:effectLst/>
                <a:highlight>
                  <a:srgbClr val="FFFFFF"/>
                </a:highlight>
              </a:rPr>
              <a:t>Agile processes promote sustainable development. The sponsors, developers, and users should be able to maintain a constant pace indefinitely.</a:t>
            </a:r>
          </a:p>
          <a:p>
            <a:pPr lvl="1"/>
            <a:r>
              <a:rPr lang="en-US" sz="1400" b="0" i="0" dirty="0">
                <a:solidFill>
                  <a:srgbClr val="090909"/>
                </a:solidFill>
                <a:effectLst/>
                <a:highlight>
                  <a:srgbClr val="FFFFFF"/>
                </a:highlight>
              </a:rPr>
              <a:t>Continuous attention to technical excellence and good design enhances agility.</a:t>
            </a:r>
          </a:p>
          <a:p>
            <a:pPr lvl="1"/>
            <a:r>
              <a:rPr lang="en-US" sz="1400" b="0" i="0" dirty="0">
                <a:solidFill>
                  <a:srgbClr val="090909"/>
                </a:solidFill>
                <a:effectLst/>
                <a:highlight>
                  <a:srgbClr val="FFFFFF"/>
                </a:highlight>
              </a:rPr>
              <a:t>Simplicity–the art of maximizing the amount of work not done–is essential.</a:t>
            </a:r>
          </a:p>
          <a:p>
            <a:pPr lvl="1"/>
            <a:r>
              <a:rPr lang="en-US" sz="1400" b="0" i="0" dirty="0">
                <a:solidFill>
                  <a:srgbClr val="090909"/>
                </a:solidFill>
                <a:effectLst/>
                <a:highlight>
                  <a:srgbClr val="FFFFFF"/>
                </a:highlight>
              </a:rPr>
              <a:t>The best architectures, requirements, and designs emerge from self-organizing teams.</a:t>
            </a:r>
            <a:endParaRPr lang="en-US" sz="1400" dirty="0">
              <a:solidFill>
                <a:srgbClr val="090909"/>
              </a:solidFill>
              <a:highlight>
                <a:srgbClr val="FFFFFF"/>
              </a:highlight>
            </a:endParaRPr>
          </a:p>
          <a:p>
            <a:pPr lvl="1"/>
            <a:r>
              <a:rPr lang="en-US" sz="1400" b="0" i="0" dirty="0">
                <a:solidFill>
                  <a:srgbClr val="090909"/>
                </a:solidFill>
                <a:effectLst/>
                <a:highlight>
                  <a:srgbClr val="FFFFFF"/>
                </a:highlight>
              </a:rPr>
              <a:t>At regular intervals, the team reflects on how to become more effective, then tunes and adjusts its behavior accordingly.</a:t>
            </a:r>
            <a:endParaRPr lang="en-US" sz="14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Our Core focus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5212079" cy="4774819"/>
          </a:xfrm>
          <a:noFill/>
        </p:spPr>
        <p:txBody>
          <a:bodyPr>
            <a:normAutofit/>
          </a:bodyPr>
          <a:lstStyle/>
          <a:p>
            <a:pPr lvl="1"/>
            <a:r>
              <a:rPr lang="en-US" sz="1400" b="0" i="0" dirty="0">
                <a:solidFill>
                  <a:srgbClr val="090909"/>
                </a:solidFill>
                <a:effectLst/>
                <a:highlight>
                  <a:srgbClr val="FFFFFF"/>
                </a:highlight>
              </a:rPr>
              <a:t>Our highest priority is to satisfy the customer through the early and continuous delivery of valuable software.</a:t>
            </a:r>
            <a:endParaRPr lang="en-US" sz="1400" dirty="0"/>
          </a:p>
          <a:p>
            <a:pPr lvl="1"/>
            <a:r>
              <a:rPr lang="en-US" sz="1400" b="0" i="0" dirty="0">
                <a:solidFill>
                  <a:srgbClr val="090909"/>
                </a:solidFill>
                <a:effectLst/>
                <a:highlight>
                  <a:srgbClr val="FFFFFF"/>
                </a:highlight>
              </a:rPr>
              <a:t>Welcome changing requirements, even late in development. Agile processes harness change for the customer’s competitive advantage.</a:t>
            </a:r>
            <a:endParaRPr lang="en-US" sz="1400" dirty="0"/>
          </a:p>
          <a:p>
            <a:pPr lvl="1"/>
            <a:r>
              <a:rPr lang="en-US" sz="1400" b="0" i="0" dirty="0">
                <a:solidFill>
                  <a:srgbClr val="090909"/>
                </a:solidFill>
                <a:effectLst/>
                <a:highlight>
                  <a:srgbClr val="FFFFFF"/>
                </a:highlight>
              </a:rPr>
              <a:t>Deliver working software frequently, from a couple of weeks to a couple of months, with a preference to the shorter timescale.</a:t>
            </a:r>
          </a:p>
          <a:p>
            <a:pPr lvl="1"/>
            <a:r>
              <a:rPr lang="en-US" sz="1400" b="0" i="0" dirty="0">
                <a:solidFill>
                  <a:srgbClr val="090909"/>
                </a:solidFill>
                <a:effectLst/>
                <a:highlight>
                  <a:srgbClr val="FFFFFF"/>
                </a:highlight>
              </a:rPr>
              <a:t>Business people and developers must work together daily throughout the project.</a:t>
            </a:r>
          </a:p>
          <a:p>
            <a:pPr lvl="1"/>
            <a:r>
              <a:rPr lang="en-US" sz="1400" b="0" i="0" dirty="0">
                <a:solidFill>
                  <a:schemeClr val="bg1">
                    <a:lumMod val="85000"/>
                  </a:schemeClr>
                </a:solidFill>
                <a:effectLst/>
                <a:highlight>
                  <a:srgbClr val="FFFFFF"/>
                </a:highlight>
              </a:rPr>
              <a:t>Build projects around motivated individuals. Give them the environment and support they need, and trust them to get the job done.</a:t>
            </a:r>
            <a:endParaRPr lang="en-US" sz="1400" dirty="0">
              <a:solidFill>
                <a:schemeClr val="bg1">
                  <a:lumMod val="85000"/>
                </a:schemeClr>
              </a:solidFill>
              <a:highlight>
                <a:srgbClr val="FFFFFF"/>
              </a:highlight>
            </a:endParaRPr>
          </a:p>
          <a:p>
            <a:pPr lvl="1"/>
            <a:r>
              <a:rPr lang="en-US" sz="1400" b="0" i="0" dirty="0">
                <a:solidFill>
                  <a:schemeClr val="bg1">
                    <a:lumMod val="85000"/>
                  </a:schemeClr>
                </a:solidFill>
                <a:effectLst/>
                <a:highlight>
                  <a:srgbClr val="FFFFFF"/>
                </a:highlight>
              </a:rPr>
              <a:t>The most efficient and effective method of conveying information to and within a development team is face-to-face conversation.</a:t>
            </a:r>
            <a:endParaRPr lang="en-US" sz="1400" dirty="0">
              <a:solidFill>
                <a:schemeClr val="bg1">
                  <a:lumMod val="85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59795" y="1387150"/>
            <a:ext cx="4894006" cy="4774819"/>
          </a:xfrm>
          <a:noFill/>
        </p:spPr>
        <p:txBody>
          <a:bodyPr>
            <a:normAutofit/>
          </a:bodyPr>
          <a:lstStyle/>
          <a:p>
            <a:pPr lvl="1"/>
            <a:r>
              <a:rPr lang="en-US" sz="1400" b="0" i="0" dirty="0">
                <a:solidFill>
                  <a:srgbClr val="090909"/>
                </a:solidFill>
                <a:effectLst/>
                <a:highlight>
                  <a:srgbClr val="FFFFFF"/>
                </a:highlight>
              </a:rPr>
              <a:t>Working software is the primary measure of progress.</a:t>
            </a:r>
          </a:p>
          <a:p>
            <a:pPr lvl="1"/>
            <a:r>
              <a:rPr lang="en-US" sz="1400" b="0" i="0" dirty="0">
                <a:solidFill>
                  <a:schemeClr val="bg1">
                    <a:lumMod val="85000"/>
                  </a:schemeClr>
                </a:solidFill>
                <a:effectLst/>
                <a:highlight>
                  <a:srgbClr val="FFFFFF"/>
                </a:highlight>
              </a:rPr>
              <a:t>Agile processes promote sustainable development. The sponsors, developers, and users should be able to maintain a constant pace indefinitely.</a:t>
            </a:r>
          </a:p>
          <a:p>
            <a:pPr lvl="1"/>
            <a:r>
              <a:rPr lang="en-US" sz="1400" b="0" i="0" dirty="0">
                <a:solidFill>
                  <a:srgbClr val="090909"/>
                </a:solidFill>
                <a:effectLst/>
                <a:highlight>
                  <a:srgbClr val="FFFFFF"/>
                </a:highlight>
              </a:rPr>
              <a:t>Continuous attention to technical excellence and good design enhances agility.</a:t>
            </a:r>
          </a:p>
          <a:p>
            <a:pPr lvl="1"/>
            <a:r>
              <a:rPr lang="en-US" sz="1400" b="0" i="0" dirty="0">
                <a:solidFill>
                  <a:schemeClr val="bg1">
                    <a:lumMod val="85000"/>
                  </a:schemeClr>
                </a:solidFill>
                <a:effectLst/>
                <a:highlight>
                  <a:srgbClr val="FFFFFF"/>
                </a:highlight>
              </a:rPr>
              <a:t>Simplicity–the art of maximizing the amount of work not done–is essential.</a:t>
            </a:r>
          </a:p>
          <a:p>
            <a:pPr lvl="1"/>
            <a:r>
              <a:rPr lang="en-US" sz="1400" b="0" i="0" dirty="0">
                <a:solidFill>
                  <a:srgbClr val="090909"/>
                </a:solidFill>
                <a:effectLst/>
                <a:highlight>
                  <a:srgbClr val="FFFFFF"/>
                </a:highlight>
              </a:rPr>
              <a:t>The best architectures, requirements, and designs emerge from self-organizing teams.</a:t>
            </a:r>
            <a:endParaRPr lang="en-US" sz="1400" dirty="0">
              <a:solidFill>
                <a:srgbClr val="090909"/>
              </a:solidFill>
              <a:highlight>
                <a:srgbClr val="FFFFFF"/>
              </a:highlight>
            </a:endParaRPr>
          </a:p>
          <a:p>
            <a:pPr lvl="1"/>
            <a:r>
              <a:rPr lang="en-US" sz="1400" b="0" i="0" dirty="0">
                <a:solidFill>
                  <a:srgbClr val="090909"/>
                </a:solidFill>
                <a:effectLst/>
                <a:highlight>
                  <a:srgbClr val="FFFFFF"/>
                </a:highlight>
              </a:rPr>
              <a:t>At regular intervals, the team reflects on how to become more effective, then tunes and adjusts its behavior accordingly.</a:t>
            </a:r>
            <a:endParaRPr lang="en-US" sz="14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549226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dirty="0"/>
              <a:t>Scrum-agile Process</a:t>
            </a:r>
          </a:p>
        </p:txBody>
      </p:sp>
    </p:spTree>
    <p:extLst>
      <p:ext uri="{BB962C8B-B14F-4D97-AF65-F5344CB8AC3E}">
        <p14:creationId xmlns:p14="http://schemas.microsoft.com/office/powerpoint/2010/main" val="1936326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The Scrum-agile process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2257063"/>
            <a:ext cx="6408577" cy="3904906"/>
          </a:xfrm>
          <a:noFill/>
        </p:spPr>
        <p:txBody>
          <a:bodyPr vert="horz" lIns="91440" tIns="45720" rIns="91440" bIns="45720" rtlCol="0" anchor="t">
            <a:normAutofit/>
          </a:bodyPr>
          <a:lstStyle/>
          <a:p>
            <a:r>
              <a:rPr lang="en-US" sz="1600" dirty="0"/>
              <a:t>A key aspect the Scrum-agile process is the segmentation of the project into small, incremental working solutions. To maximize productivity the development process is broken down into short manageable time blocks called Sprints.  </a:t>
            </a:r>
          </a:p>
          <a:p>
            <a:r>
              <a:rPr lang="en-US" sz="1600" dirty="0"/>
              <a:t>Sprints generally last between 2 and 4 weeks. The emphasis is on delivering consistent flow of working software.  </a:t>
            </a:r>
          </a:p>
          <a:p>
            <a:endParaRPr lang="en-US" sz="1600" dirty="0"/>
          </a:p>
          <a:p>
            <a:r>
              <a:rPr lang="en-US" sz="1600" dirty="0"/>
              <a:t>Each sprint contains several stages including:</a:t>
            </a:r>
          </a:p>
          <a:p>
            <a:pPr marL="285750" indent="-285750">
              <a:buFont typeface="Arial" panose="020B0604020202020204" pitchFamily="34" charset="0"/>
              <a:buChar char="•"/>
            </a:pPr>
            <a:r>
              <a:rPr lang="en-US" sz="1600" dirty="0"/>
              <a:t>Sprint Planning</a:t>
            </a:r>
          </a:p>
          <a:p>
            <a:pPr marL="285750" indent="-285750">
              <a:buFont typeface="Arial" panose="020B0604020202020204" pitchFamily="34" charset="0"/>
              <a:buChar char="•"/>
            </a:pPr>
            <a:r>
              <a:rPr lang="en-US" sz="1600" dirty="0"/>
              <a:t>Daily Scrum (meeting)</a:t>
            </a:r>
          </a:p>
          <a:p>
            <a:pPr marL="285750" indent="-285750">
              <a:buFont typeface="Arial" panose="020B0604020202020204" pitchFamily="34" charset="0"/>
              <a:buChar char="•"/>
            </a:pPr>
            <a:r>
              <a:rPr lang="en-US" sz="1600" dirty="0"/>
              <a:t>Sprint Review</a:t>
            </a:r>
          </a:p>
          <a:p>
            <a:pPr marL="285750" indent="-285750">
              <a:buFont typeface="Arial" panose="020B0604020202020204" pitchFamily="34" charset="0"/>
              <a:buChar char="•"/>
            </a:pPr>
            <a:r>
              <a:rPr lang="en-US" sz="1600" dirty="0"/>
              <a:t>Sprint Retrospective</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pPr algn="l"/>
            <a:r>
              <a:rPr lang="en-US" dirty="0"/>
              <a:t>Sprint Planning</a:t>
            </a:r>
            <a:r>
              <a:rPr lang="en-US" sz="3200" baseline="-25000" dirty="0">
                <a:latin typeface="+mn-lt"/>
              </a:rPr>
              <a:t> </a:t>
            </a:r>
            <a:r>
              <a:rPr lang="en-US" sz="1200" baseline="-25000" dirty="0">
                <a:latin typeface="+mn-lt"/>
              </a:rPr>
              <a:t>(3)</a:t>
            </a:r>
            <a:endParaRPr lang="en-US" sz="12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387151"/>
            <a:ext cx="11005458" cy="4774819"/>
          </a:xfrm>
          <a:noFill/>
        </p:spPr>
        <p:txBody>
          <a:bodyPr>
            <a:normAutofit fontScale="92500" lnSpcReduction="20000"/>
          </a:bodyPr>
          <a:lstStyle/>
          <a:p>
            <a:pPr lvl="1"/>
            <a:r>
              <a:rPr lang="en-US" sz="1400" dirty="0"/>
              <a:t>Organized by the Product Owner (with help from the Scrum Master) and defines the goal of the sprint.</a:t>
            </a:r>
          </a:p>
          <a:p>
            <a:pPr lvl="1"/>
            <a:r>
              <a:rPr lang="en-US" sz="1400" dirty="0"/>
              <a:t>Product Backlog items (user stories) discussed as they relate to the goal of the sprint.</a:t>
            </a:r>
          </a:p>
          <a:p>
            <a:pPr lvl="1"/>
            <a:r>
              <a:rPr lang="en-US" sz="1400" dirty="0"/>
              <a:t>If an item is deemed necessary to the goal and it is feasible to complete in the timeframe of the sprint, that item is added to the current sprint.  </a:t>
            </a:r>
          </a:p>
          <a:p>
            <a:pPr lvl="1"/>
            <a:r>
              <a:rPr lang="en-US" sz="1400" dirty="0"/>
              <a:t>Items not directly necessary or not able to be completed in the Sprint timeframe are kept on the backlog for a future sprint. </a:t>
            </a:r>
          </a:p>
          <a:p>
            <a:pPr lvl="1"/>
            <a:r>
              <a:rPr lang="en-US" sz="1400" dirty="0"/>
              <a:t>Typically timed for 2 hours.</a:t>
            </a:r>
          </a:p>
          <a:p>
            <a:pPr lvl="1"/>
            <a:r>
              <a:rPr lang="en-US" sz="1400" dirty="0"/>
              <a:t>Key goals of the sprint planning meeting are:</a:t>
            </a:r>
          </a:p>
          <a:p>
            <a:pPr lvl="2">
              <a:lnSpc>
                <a:spcPct val="100000"/>
              </a:lnSpc>
            </a:pPr>
            <a:r>
              <a:rPr lang="en-US" sz="1400" dirty="0"/>
              <a:t>Why is the sprint valuable?</a:t>
            </a:r>
          </a:p>
          <a:p>
            <a:pPr marL="685800" lvl="4" indent="0">
              <a:lnSpc>
                <a:spcPct val="100000"/>
              </a:lnSpc>
              <a:buNone/>
            </a:pPr>
            <a:r>
              <a:rPr lang="en-US" sz="1400" dirty="0"/>
              <a:t> – What are the client needs and how does this sprint meet those needs</a:t>
            </a:r>
          </a:p>
          <a:p>
            <a:pPr lvl="2">
              <a:lnSpc>
                <a:spcPct val="100000"/>
              </a:lnSpc>
            </a:pPr>
            <a:r>
              <a:rPr lang="en-US" sz="1400" dirty="0"/>
              <a:t>What can be done in this sprint? </a:t>
            </a:r>
          </a:p>
          <a:p>
            <a:pPr marL="685800" lvl="4" indent="0">
              <a:lnSpc>
                <a:spcPct val="100000"/>
              </a:lnSpc>
              <a:buNone/>
            </a:pPr>
            <a:r>
              <a:rPr lang="en-US" sz="1400" dirty="0"/>
              <a:t>– What items from the product backlog can we do in this sprint.</a:t>
            </a:r>
          </a:p>
          <a:p>
            <a:pPr lvl="2">
              <a:lnSpc>
                <a:spcPct val="100000"/>
              </a:lnSpc>
            </a:pPr>
            <a:r>
              <a:rPr lang="en-US" sz="1400" dirty="0"/>
              <a:t>How will the chosen work get done? </a:t>
            </a:r>
          </a:p>
          <a:p>
            <a:pPr marL="457200" lvl="3" indent="0">
              <a:lnSpc>
                <a:spcPct val="100000"/>
              </a:lnSpc>
              <a:buNone/>
            </a:pPr>
            <a:r>
              <a:rPr lang="en-US" sz="1400" dirty="0"/>
              <a:t>– What do we need to accomplish these goals. Larger stories are broken into smaller specific tasks.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4033620559"/>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{19227FA1-5E17-4F3E-A10E-6D6860171418}tf55661986_win32</Template>
  <TotalTime>317</TotalTime>
  <Words>2320</Words>
  <Application>Microsoft Office PowerPoint</Application>
  <PresentationFormat>Widescreen</PresentationFormat>
  <Paragraphs>205</Paragraphs>
  <Slides>28</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Aptos</vt:lpstr>
      <vt:lpstr>Arial</vt:lpstr>
      <vt:lpstr>Calibri</vt:lpstr>
      <vt:lpstr>Calibri Light</vt:lpstr>
      <vt:lpstr>Wingdings</vt:lpstr>
      <vt:lpstr>Custom</vt:lpstr>
      <vt:lpstr>A study in Agile Development</vt:lpstr>
      <vt:lpstr>AGENDA</vt:lpstr>
      <vt:lpstr>Introduction to agile</vt:lpstr>
      <vt:lpstr>What is agile development?</vt:lpstr>
      <vt:lpstr>12 Principles of Agile(2)</vt:lpstr>
      <vt:lpstr>Our Core focus</vt:lpstr>
      <vt:lpstr>Scrum-agile Process</vt:lpstr>
      <vt:lpstr>The Scrum-agile process</vt:lpstr>
      <vt:lpstr>Sprint Planning (3)</vt:lpstr>
      <vt:lpstr>The daily scrum (3)</vt:lpstr>
      <vt:lpstr>Sprint Review (3)</vt:lpstr>
      <vt:lpstr>Sprint Retrospective (3) </vt:lpstr>
      <vt:lpstr>The SCrum team</vt:lpstr>
      <vt:lpstr>The scrum team</vt:lpstr>
      <vt:lpstr>Product Owner (1)</vt:lpstr>
      <vt:lpstr>SCrum master (1)</vt:lpstr>
      <vt:lpstr>Tester (1)</vt:lpstr>
      <vt:lpstr>Developers (1)</vt:lpstr>
      <vt:lpstr>Waterfall model</vt:lpstr>
      <vt:lpstr>The waterfall model</vt:lpstr>
      <vt:lpstr>Pros &amp; cons of waterfall model (4)</vt:lpstr>
      <vt:lpstr>The waterfall model</vt:lpstr>
      <vt:lpstr>Determining Future projects</vt:lpstr>
      <vt:lpstr>Agile or Waterfall?</vt:lpstr>
      <vt:lpstr>Conclusions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SNHU Travel  A case study in  Agile Development</dc:title>
  <dc:creator>Massa, Joseph</dc:creator>
  <cp:lastModifiedBy>Massa, Joseph</cp:lastModifiedBy>
  <cp:revision>1</cp:revision>
  <dcterms:created xsi:type="dcterms:W3CDTF">2024-04-21T19:09:43Z</dcterms:created>
  <dcterms:modified xsi:type="dcterms:W3CDTF">2024-04-22T00:27:17Z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